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311" r:id="rId3"/>
    <p:sldId id="444" r:id="rId4"/>
    <p:sldId id="450" r:id="rId5"/>
    <p:sldId id="301" r:id="rId6"/>
    <p:sldId id="449" r:id="rId7"/>
    <p:sldId id="447" r:id="rId8"/>
    <p:sldId id="442" r:id="rId9"/>
    <p:sldId id="418" r:id="rId10"/>
    <p:sldId id="456" r:id="rId11"/>
    <p:sldId id="455" r:id="rId12"/>
    <p:sldId id="457" r:id="rId13"/>
    <p:sldId id="452" r:id="rId14"/>
    <p:sldId id="458" r:id="rId15"/>
    <p:sldId id="451" r:id="rId16"/>
    <p:sldId id="454" r:id="rId17"/>
    <p:sldId id="464" r:id="rId18"/>
    <p:sldId id="459" r:id="rId19"/>
    <p:sldId id="460" r:id="rId20"/>
    <p:sldId id="465" r:id="rId21"/>
    <p:sldId id="453" r:id="rId22"/>
    <p:sldId id="466" r:id="rId23"/>
    <p:sldId id="467" r:id="rId24"/>
    <p:sldId id="461" r:id="rId25"/>
    <p:sldId id="463" r:id="rId26"/>
    <p:sldId id="469" r:id="rId27"/>
    <p:sldId id="472" r:id="rId28"/>
    <p:sldId id="470" r:id="rId29"/>
    <p:sldId id="471" r:id="rId30"/>
    <p:sldId id="468" r:id="rId31"/>
    <p:sldId id="439" r:id="rId32"/>
    <p:sldId id="261" r:id="rId33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1FC4"/>
    <a:srgbClr val="FFCCFF"/>
    <a:srgbClr val="A8E7F0"/>
    <a:srgbClr val="FBE9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68" autoAdjust="0"/>
    <p:restoredTop sz="94245" autoAdjust="0"/>
  </p:normalViewPr>
  <p:slideViewPr>
    <p:cSldViewPr snapToGrid="0" showGuides="1">
      <p:cViewPr varScale="1">
        <p:scale>
          <a:sx n="119" d="100"/>
          <a:sy n="119" d="100"/>
        </p:scale>
        <p:origin x="12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8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7/03/2023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61601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7/03/2023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732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7/03/2023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6879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7/03/2023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7020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7/03/2023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669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7/03/2023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6375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7/03/2023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87539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7/03/2023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21506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7/03/2023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38518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7/03/2023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7229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7/03/2023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98542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BB8AB-97AB-4AB4-B772-5118C014C5AB}" type="datetimeFigureOut">
              <a:rPr lang="es-CO" smtClean="0"/>
              <a:t>7/03/2023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386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recursoshumanos@clinicalaslajas.com" TargetMode="External"/><Relationship Id="rId5" Type="http://schemas.openxmlformats.org/officeDocument/2006/relationships/hyperlink" Target="mailto:sgsst@clinicalaslajas.com" TargetMode="External"/><Relationship Id="rId4" Type="http://schemas.openxmlformats.org/officeDocument/2006/relationships/image" Target="../media/image32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.png"/><Relationship Id="rId7" Type="http://schemas.openxmlformats.org/officeDocument/2006/relationships/image" Target="../media/image3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572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262" y="1109471"/>
            <a:ext cx="2924546" cy="1450849"/>
          </a:xfrm>
          <a:prstGeom prst="rect">
            <a:avLst/>
          </a:prstGeom>
        </p:spPr>
      </p:pic>
      <p:sp>
        <p:nvSpPr>
          <p:cNvPr id="7" name="6 Título"/>
          <p:cNvSpPr txBox="1">
            <a:spLocks/>
          </p:cNvSpPr>
          <p:nvPr/>
        </p:nvSpPr>
        <p:spPr>
          <a:xfrm>
            <a:off x="1187650" y="3428999"/>
            <a:ext cx="7303770" cy="13128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cs typeface="BrowalliaUPC" panose="020B0604020202020204" pitchFamily="34" charset="-34"/>
              </a:rPr>
              <a:t>SISTEMA DE GESTIÓN DE LA SEGURIDAD Y SALUD EN EL TRABAJO</a:t>
            </a:r>
          </a:p>
          <a:p>
            <a:r>
              <a:rPr lang="es-ES" sz="28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cs typeface="BrowalliaUPC" panose="020B0604020202020204" pitchFamily="34" charset="-34"/>
              </a:rPr>
              <a:t> 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4279392" y="5742432"/>
            <a:ext cx="48646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i="1" dirty="0">
                <a:latin typeface="Tempus Sans ITC" panose="04020404030D07020202" pitchFamily="82" charset="0"/>
                <a:cs typeface="Arial" panose="020B0604020202020204" pitchFamily="34" charset="0"/>
              </a:rPr>
              <a:t>Nora Ramírez Arteaga</a:t>
            </a:r>
          </a:p>
          <a:p>
            <a:r>
              <a:rPr lang="es-MX" sz="1200" i="1" dirty="0">
                <a:latin typeface="Tempus Sans ITC" panose="04020404030D07020202" pitchFamily="82" charset="0"/>
                <a:cs typeface="Arial" panose="020B0604020202020204" pitchFamily="34" charset="0"/>
              </a:rPr>
              <a:t>Contadora Pública</a:t>
            </a:r>
          </a:p>
          <a:p>
            <a:r>
              <a:rPr lang="es-MX" sz="1200" i="1" dirty="0">
                <a:latin typeface="Tempus Sans ITC" panose="04020404030D07020202" pitchFamily="82" charset="0"/>
                <a:cs typeface="Arial" panose="020B0604020202020204" pitchFamily="34" charset="0"/>
              </a:rPr>
              <a:t>Especialista en Gerencia de La Seguridad y Salud en el Trabajo</a:t>
            </a:r>
          </a:p>
          <a:p>
            <a:r>
              <a:rPr lang="es-MX" sz="1200" i="1" dirty="0">
                <a:latin typeface="Tempus Sans ITC" panose="04020404030D07020202" pitchFamily="82" charset="0"/>
                <a:cs typeface="Arial" panose="020B0604020202020204" pitchFamily="34" charset="0"/>
              </a:rPr>
              <a:t>Líder de  Talento Humano  y SST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576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0"/>
    </mc:Choice>
    <mc:Fallback xmlns="">
      <p:transition spd="slow" advTm="323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849917" y="1142871"/>
            <a:ext cx="78185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s-MX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SISTEMA DE SEGURIDAD Y SALUD EN EL TRABAJO: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98647" y="2256465"/>
            <a:ext cx="5490089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</a:pPr>
            <a:r>
              <a:rPr lang="es-MX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Seguridad y Salud en el Trabajo -SST es la disciplina que trata de la prevención de las lesiones y enfermedades causadas por las condiciones de trabajo, y de la protección y promoción de la salud de los trabajadores.</a:t>
            </a:r>
          </a:p>
          <a:p>
            <a:pPr lvl="0" algn="just">
              <a:spcBef>
                <a:spcPct val="20000"/>
              </a:spcBef>
            </a:pPr>
            <a:r>
              <a:rPr lang="es-MX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Tiene por objeto mejorar las condiciones y el medio ambiente de trabajo, así como la salud en el trabajo, que conlleva la promoción y el mantenimiento del bienestar físico,</a:t>
            </a:r>
          </a:p>
          <a:p>
            <a:pPr lvl="0" algn="just">
              <a:spcBef>
                <a:spcPct val="20000"/>
              </a:spcBef>
            </a:pPr>
            <a:r>
              <a:rPr lang="es-MX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 y social de los trabajadores.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736" y="2697315"/>
            <a:ext cx="3012767" cy="2411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721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32" y="195296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849917" y="981198"/>
            <a:ext cx="78185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s-MX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PARA QUE SIRVE EL SISTEMA DE GESTIÓN DE SEGURIDAD Y SALUD EN EL TRABAJO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464290" y="1918069"/>
            <a:ext cx="2215420" cy="20687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Aplicar medidas y desarrollar  </a:t>
            </a:r>
          </a:p>
          <a:p>
            <a:pPr lvl="0" algn="ctr">
              <a:spcBef>
                <a:spcPct val="20000"/>
              </a:spcBef>
            </a:pPr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actividades  enfocadas en la prevención de</a:t>
            </a:r>
          </a:p>
          <a:p>
            <a:pPr lvl="0" algn="ctr">
              <a:spcBef>
                <a:spcPct val="20000"/>
              </a:spcBef>
            </a:pPr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riesgos</a:t>
            </a:r>
            <a:endParaRPr lang="es-MX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RECURSOS HUMANOS\2021\SG-SST 2021\SST\IMG_74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29" y="3986816"/>
            <a:ext cx="2797751" cy="186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RECURSOS HUMANOS\2019\SG-SST\SG SST 2019\37365388_1028612620633238_5727756347152269312_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014" y="4023183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RECURSOS HUMANOS\2019\SG-SST\SG SST 2019\37976172_1042439942583839_6157053163204509696_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945" y="4023183"/>
            <a:ext cx="2797751" cy="186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84" t="27704" r="45823" b="52584"/>
          <a:stretch/>
        </p:blipFill>
        <p:spPr bwMode="auto">
          <a:xfrm>
            <a:off x="239588" y="1812196"/>
            <a:ext cx="2382223" cy="22590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84" t="47272" r="45823" b="32871"/>
          <a:stretch/>
        </p:blipFill>
        <p:spPr bwMode="auto">
          <a:xfrm>
            <a:off x="6364987" y="1812195"/>
            <a:ext cx="2415277" cy="228822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8371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" y="4980288"/>
            <a:ext cx="9144000" cy="187771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846409" y="939640"/>
            <a:ext cx="8024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OBLIGACIONES DEL EMPLEADOR</a:t>
            </a:r>
          </a:p>
        </p:txBody>
      </p:sp>
      <p:sp>
        <p:nvSpPr>
          <p:cNvPr id="2" name="1 Proceso alternativo"/>
          <p:cNvSpPr/>
          <p:nvPr/>
        </p:nvSpPr>
        <p:spPr>
          <a:xfrm>
            <a:off x="846408" y="1569470"/>
            <a:ext cx="7505111" cy="40862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Definir la política de SG-SST </a:t>
            </a: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Proceso alternativo"/>
          <p:cNvSpPr/>
          <p:nvPr/>
        </p:nvSpPr>
        <p:spPr>
          <a:xfrm>
            <a:off x="915685" y="2197805"/>
            <a:ext cx="7435833" cy="408623"/>
          </a:xfrm>
          <a:prstGeom prst="flowChartAlternateProcess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Asignar y Comunicar Responsabilidades</a:t>
            </a:r>
          </a:p>
        </p:txBody>
      </p:sp>
      <p:sp>
        <p:nvSpPr>
          <p:cNvPr id="7" name="6 Proceso alternativo"/>
          <p:cNvSpPr/>
          <p:nvPr/>
        </p:nvSpPr>
        <p:spPr>
          <a:xfrm>
            <a:off x="915687" y="2816043"/>
            <a:ext cx="7435832" cy="715089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Definir y asignar los recursos necesarios para el funcionamiento del SG-ST</a:t>
            </a:r>
          </a:p>
        </p:txBody>
      </p:sp>
      <p:sp>
        <p:nvSpPr>
          <p:cNvPr id="9" name="8 Proceso alternativo"/>
          <p:cNvSpPr/>
          <p:nvPr/>
        </p:nvSpPr>
        <p:spPr>
          <a:xfrm>
            <a:off x="915687" y="3694319"/>
            <a:ext cx="7435833" cy="40862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Cumplir con la normatividad vigente</a:t>
            </a: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9 Proceso alternativo"/>
          <p:cNvSpPr/>
          <p:nvPr/>
        </p:nvSpPr>
        <p:spPr>
          <a:xfrm>
            <a:off x="881046" y="4330623"/>
            <a:ext cx="7435833" cy="408623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Rendir cuentas de los resultados del SG-SST</a:t>
            </a: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0 Proceso alternativo"/>
          <p:cNvSpPr/>
          <p:nvPr/>
        </p:nvSpPr>
        <p:spPr>
          <a:xfrm>
            <a:off x="846408" y="4953975"/>
            <a:ext cx="7435832" cy="715089"/>
          </a:xfrm>
          <a:prstGeom prst="flowChartAlternateProcess">
            <a:avLst/>
          </a:prstGeom>
          <a:solidFill>
            <a:srgbClr val="A8E7F0"/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Diseñar y Desarrollar un plan de trabajo anual enfocado a la prevención del accidente y enfermedad laboral.</a:t>
            </a: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704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846409" y="939640"/>
            <a:ext cx="8024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POLITICA DEL SG-SST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457200" y="1575467"/>
            <a:ext cx="822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s-MX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un compromiso que asume el empleador y los colaboradores en: </a:t>
            </a: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3" t="19048" r="779" b="27306"/>
          <a:stretch/>
        </p:blipFill>
        <p:spPr bwMode="auto">
          <a:xfrm>
            <a:off x="457199" y="2093484"/>
            <a:ext cx="8421999" cy="25882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925" y="4681728"/>
            <a:ext cx="4565770" cy="130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7227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846409" y="939640"/>
            <a:ext cx="80242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POLITICA DE PREVENCIÓN DEL CONSUMO DE ALCOHOL, TABACO Y SUSTANCIAS PSICOACTIVAS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255314" y="2107465"/>
            <a:ext cx="554789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Concientizar en el impacto negativo sobre la salud en las personas, el desempeño y la productividad  laboral que tiene estas sustancias.</a:t>
            </a:r>
          </a:p>
          <a:p>
            <a:endParaRPr lang="es-MX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Prohibir el ingreso, transporte, comercialización y/o consumo de cualquier sustancia , pues las mismas afectan la salud de toda la comunidad y el medio ambiente.</a:t>
            </a:r>
          </a:p>
          <a:p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255314" y="4072347"/>
            <a:ext cx="524864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incumplimiento de esta política, así como el no permitir realizar las inspecciones o pruebas, se considera falta grave y en consecuencia se puede adoptar medidas disciplinarias, inclusive la terminación del contrato laboral por justa causa de acuerdo con lo establecido en el Reglamento Interno de Trabajo y a lo establecido en la normatividad vigente.</a:t>
            </a:r>
            <a:endParaRPr lang="es-E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B6BA368-2D9A-196B-4060-3D1B0E0FE2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001" t="21800" r="9561" b="23883"/>
          <a:stretch/>
        </p:blipFill>
        <p:spPr>
          <a:xfrm>
            <a:off x="5759270" y="2107465"/>
            <a:ext cx="3365093" cy="337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43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846408" y="617767"/>
            <a:ext cx="8024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NUESTROS OBJETIVOS 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846408" y="1433143"/>
            <a:ext cx="7485888" cy="132802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Diseñar e implementar estrategias de prevención que permitan el control de los riesgos prioritarios,  que generen enfermedad laboral producto de las actividades desarrolladas en las diferentes áreas de SOCIEDAD LAS LAJAS S.A.S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846408" y="3759958"/>
            <a:ext cx="7485888" cy="715089"/>
          </a:xfrm>
          <a:prstGeom prst="flowChartAlternateProcess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marL="285750" lvl="0" indent="-285750" algn="just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Cumplir con el 90% de las actividades planeadas para el año 2023 en el  plan de trabajo anual de SG-SST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829056" y="4622743"/>
            <a:ext cx="7485888" cy="715089"/>
          </a:xfrm>
          <a:prstGeom prst="flowChartAlternateProcess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Implementar el 90% de las acciones preventivas que garanticen una mejora continua  del SG-SST.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846408" y="2907470"/>
            <a:ext cx="7485888" cy="71508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lvl="0" indent="-285750" algn="just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es-CO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Capacitar al 100% del personal de SOCIEDAD LAS LAJAS S.A.S. de acuerdo al programa de capacitación y entrenamiento.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815928" y="5422629"/>
            <a:ext cx="7485888" cy="715089"/>
          </a:xfrm>
          <a:prstGeom prst="flowChartAlternateProcess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285750" lvl="0" indent="-285750" algn="just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Cumplir al 90% con la normatividad vigente en materia de Seguridad y Salud en el Trabajo</a:t>
            </a:r>
            <a:endParaRPr lang="es-CO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645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913120" y="5404174"/>
            <a:ext cx="2121406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0" t="26188" r="45435" b="63429"/>
          <a:stretch/>
        </p:blipFill>
        <p:spPr bwMode="auto">
          <a:xfrm rot="21070249">
            <a:off x="1594884" y="762951"/>
            <a:ext cx="3597357" cy="890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84" t="31358" r="12675" b="15095"/>
          <a:stretch/>
        </p:blipFill>
        <p:spPr bwMode="auto">
          <a:xfrm>
            <a:off x="5116285" y="0"/>
            <a:ext cx="3511296" cy="4590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44" t="48082" r="46395" b="16872"/>
          <a:stretch/>
        </p:blipFill>
        <p:spPr bwMode="auto">
          <a:xfrm>
            <a:off x="2286789" y="3653767"/>
            <a:ext cx="3036326" cy="26530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169664" y="3489175"/>
            <a:ext cx="804672" cy="32918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73" y="2012014"/>
            <a:ext cx="2466891" cy="16676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95421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980288"/>
            <a:ext cx="9144000" cy="1877712"/>
          </a:xfrm>
          <a:prstGeom prst="rect">
            <a:avLst/>
          </a:prstGeom>
        </p:spPr>
      </p:pic>
      <p:sp>
        <p:nvSpPr>
          <p:cNvPr id="7" name="CuadroTexto 5"/>
          <p:cNvSpPr txBox="1"/>
          <p:nvPr/>
        </p:nvSpPr>
        <p:spPr>
          <a:xfrm>
            <a:off x="559897" y="959990"/>
            <a:ext cx="8024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NUESTROS COMITES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68" y="1861966"/>
            <a:ext cx="2359873" cy="2359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332" y="1753330"/>
            <a:ext cx="2577147" cy="2577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314" y="1890689"/>
            <a:ext cx="2439788" cy="243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255315" y="4330477"/>
            <a:ext cx="267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/>
              <a:t>Presidente: Leidy Arteaga </a:t>
            </a:r>
          </a:p>
          <a:p>
            <a:r>
              <a:rPr lang="es-MX" sz="1400" dirty="0"/>
              <a:t>Secretaria: Julissa Goyes</a:t>
            </a:r>
            <a:endParaRPr lang="es-ES" sz="14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3168332" y="4338591"/>
            <a:ext cx="267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/>
              <a:t>Presidente: Evelin Coral </a:t>
            </a:r>
          </a:p>
          <a:p>
            <a:r>
              <a:rPr lang="es-MX" sz="1400" dirty="0"/>
              <a:t>Secretaria: Nubia Enríquez</a:t>
            </a:r>
            <a:endParaRPr lang="es-ES" sz="1400" dirty="0"/>
          </a:p>
        </p:txBody>
      </p:sp>
      <p:sp>
        <p:nvSpPr>
          <p:cNvPr id="17" name="16 CuadroTexto"/>
          <p:cNvSpPr txBox="1"/>
          <p:nvPr/>
        </p:nvSpPr>
        <p:spPr>
          <a:xfrm>
            <a:off x="6074663" y="4338591"/>
            <a:ext cx="30693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/>
              <a:t>Líder: Andrea Reina  </a:t>
            </a:r>
          </a:p>
          <a:p>
            <a:r>
              <a:rPr lang="es-MX" sz="1400" b="1" dirty="0"/>
              <a:t>Coord. Brigada Contraincendios</a:t>
            </a:r>
            <a:r>
              <a:rPr lang="es-MX" sz="1400" dirty="0"/>
              <a:t>: Cristina Pérez</a:t>
            </a:r>
          </a:p>
          <a:p>
            <a:r>
              <a:rPr lang="es-MX" sz="1400" b="1" dirty="0" err="1"/>
              <a:t>Coord.Brigada</a:t>
            </a:r>
            <a:r>
              <a:rPr lang="es-MX" sz="1400" b="1" dirty="0"/>
              <a:t> de Evacuación y Rescate: </a:t>
            </a:r>
          </a:p>
          <a:p>
            <a:r>
              <a:rPr lang="es-MX" sz="1400" dirty="0"/>
              <a:t>Fernanda Ortiz – Edwin </a:t>
            </a:r>
            <a:r>
              <a:rPr lang="es-MX" sz="1400" dirty="0" err="1"/>
              <a:t>Benitez</a:t>
            </a:r>
            <a:endParaRPr lang="es-MX" sz="1400" dirty="0"/>
          </a:p>
          <a:p>
            <a:r>
              <a:rPr lang="es-MX" sz="1400" b="1" dirty="0"/>
              <a:t>Coord. Primeros Auxilios: </a:t>
            </a:r>
          </a:p>
          <a:p>
            <a:r>
              <a:rPr lang="es-MX" sz="1400" dirty="0"/>
              <a:t>Sandra Perenguez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1429642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792" y="200680"/>
            <a:ext cx="2573337" cy="257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803894" y="959991"/>
            <a:ext cx="499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COMITÉ DE CONVIVENCIA LABORAL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573024" y="1533068"/>
            <a:ext cx="5757736" cy="2860358"/>
          </a:xfrm>
          <a:prstGeom prst="flowChartAlternateProcess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un grupo de colaboradores que se encargan de recibir y dar tramite a las quejas presentadas  en las que se describan situaciones que puedan constituir acoso laboral de acuerdo a lo definido en la ley 1010 del 2006.</a:t>
            </a:r>
          </a:p>
          <a:p>
            <a:pPr algn="just"/>
            <a:endParaRPr lang="es-MX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Apoyar y gestionar actividades que permitan disminuir el riesgo psicosocial y que incentiven el trabajo en equipo y la práctica de valores. </a:t>
            </a:r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Cheurón"/>
          <p:cNvSpPr/>
          <p:nvPr/>
        </p:nvSpPr>
        <p:spPr>
          <a:xfrm>
            <a:off x="573024" y="4725599"/>
            <a:ext cx="2097802" cy="58521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Elipse"/>
          <p:cNvSpPr/>
          <p:nvPr/>
        </p:nvSpPr>
        <p:spPr>
          <a:xfrm>
            <a:off x="1243352" y="4830210"/>
            <a:ext cx="542544" cy="499872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bg1"/>
            </a:solidFill>
            <a:prstDash val="lgDashDotDot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1</a:t>
            </a:r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2321020" y="4725598"/>
            <a:ext cx="1903508" cy="58521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>
            <a:off x="4204794" y="4735110"/>
            <a:ext cx="2292096" cy="59740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Pentágono"/>
          <p:cNvSpPr/>
          <p:nvPr/>
        </p:nvSpPr>
        <p:spPr>
          <a:xfrm>
            <a:off x="6473176" y="4730932"/>
            <a:ext cx="1764728" cy="597408"/>
          </a:xfrm>
          <a:prstGeom prst="homePlate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Elipse"/>
          <p:cNvSpPr/>
          <p:nvPr/>
        </p:nvSpPr>
        <p:spPr>
          <a:xfrm>
            <a:off x="3001502" y="4838918"/>
            <a:ext cx="542544" cy="499872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bg1"/>
            </a:solidFill>
            <a:prstDash val="lgDashDotDot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2</a:t>
            </a:r>
            <a:endParaRPr lang="es-ES" dirty="0"/>
          </a:p>
        </p:txBody>
      </p:sp>
      <p:sp>
        <p:nvSpPr>
          <p:cNvPr id="19" name="18 Elipse"/>
          <p:cNvSpPr/>
          <p:nvPr/>
        </p:nvSpPr>
        <p:spPr>
          <a:xfrm>
            <a:off x="5025966" y="4870704"/>
            <a:ext cx="542544" cy="499872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bg1"/>
            </a:solidFill>
            <a:prstDash val="lgDashDotDot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3</a:t>
            </a:r>
            <a:endParaRPr lang="es-ES" dirty="0"/>
          </a:p>
        </p:txBody>
      </p:sp>
      <p:sp>
        <p:nvSpPr>
          <p:cNvPr id="20" name="19 Elipse"/>
          <p:cNvSpPr/>
          <p:nvPr/>
        </p:nvSpPr>
        <p:spPr>
          <a:xfrm>
            <a:off x="6893798" y="4828468"/>
            <a:ext cx="542544" cy="499872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bg1"/>
            </a:solidFill>
            <a:prstDash val="lgDashDotDot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4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315497" y="5392280"/>
            <a:ext cx="20055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dirty="0"/>
              <a:t>Las circunstancias de acoso laboral deben ser notificadas a través del formato físico o enviarlas al correo electrónico: </a:t>
            </a:r>
            <a:r>
              <a:rPr lang="es-MX" sz="1200" b="1" dirty="0">
                <a:solidFill>
                  <a:srgbClr val="FF0000"/>
                </a:solidFill>
              </a:rPr>
              <a:t>comitedeconvivencia@clinicalaslajas.com</a:t>
            </a:r>
            <a:endParaRPr lang="es-ES" sz="1200" b="1" dirty="0">
              <a:solidFill>
                <a:srgbClr val="FF0000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2414016" y="5392280"/>
            <a:ext cx="17784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dirty="0"/>
              <a:t>El comité contara con 5 días hábiles , posteriores a la solicitud para  analizar el caso y dar respuesta. </a:t>
            </a:r>
            <a:endParaRPr lang="es-ES" sz="1200" dirty="0"/>
          </a:p>
        </p:txBody>
      </p:sp>
      <p:sp>
        <p:nvSpPr>
          <p:cNvPr id="23" name="22 CuadroTexto"/>
          <p:cNvSpPr txBox="1"/>
          <p:nvPr/>
        </p:nvSpPr>
        <p:spPr>
          <a:xfrm>
            <a:off x="4408000" y="5392280"/>
            <a:ext cx="1778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dirty="0"/>
              <a:t>Se iniciara un proceso de conciliación confidencial  junto a las partes involucradas. </a:t>
            </a:r>
            <a:endParaRPr lang="es-ES" sz="1200" dirty="0"/>
          </a:p>
        </p:txBody>
      </p:sp>
      <p:sp>
        <p:nvSpPr>
          <p:cNvPr id="24" name="23 CuadroTexto"/>
          <p:cNvSpPr txBox="1"/>
          <p:nvPr/>
        </p:nvSpPr>
        <p:spPr>
          <a:xfrm>
            <a:off x="6547104" y="5403612"/>
            <a:ext cx="1778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dirty="0"/>
              <a:t>Se formulara un plan de acción concertado entre las partes. </a:t>
            </a:r>
            <a:endParaRPr lang="es-ES" sz="1200" dirty="0"/>
          </a:p>
        </p:txBody>
      </p:sp>
      <p:cxnSp>
        <p:nvCxnSpPr>
          <p:cNvPr id="21" name="20 Conector recto de flecha"/>
          <p:cNvCxnSpPr/>
          <p:nvPr/>
        </p:nvCxnSpPr>
        <p:spPr>
          <a:xfrm>
            <a:off x="2321020" y="5299946"/>
            <a:ext cx="0" cy="10156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 de flecha"/>
          <p:cNvCxnSpPr/>
          <p:nvPr/>
        </p:nvCxnSpPr>
        <p:spPr>
          <a:xfrm>
            <a:off x="4204794" y="5299946"/>
            <a:ext cx="0" cy="10156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 de flecha"/>
          <p:cNvCxnSpPr/>
          <p:nvPr/>
        </p:nvCxnSpPr>
        <p:spPr>
          <a:xfrm>
            <a:off x="6473176" y="5328340"/>
            <a:ext cx="0" cy="10156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8426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3234416" y="2081303"/>
            <a:ext cx="456204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EVELIN NAYIBE CORAL BONILLA</a:t>
            </a:r>
          </a:p>
          <a:p>
            <a:pPr algn="just"/>
            <a:r>
              <a:rPr lang="es-MX" sz="1400" dirty="0">
                <a:latin typeface="Comic Sans MS" panose="030F0702030302020204" pitchFamily="66" charset="0"/>
              </a:rPr>
              <a:t>Auxiliar de Atención al  Usuario </a:t>
            </a:r>
          </a:p>
          <a:p>
            <a:pPr algn="just"/>
            <a:r>
              <a:rPr lang="es-MX" sz="1400" dirty="0">
                <a:latin typeface="Comic Sans MS" panose="030F0702030302020204" pitchFamily="66" charset="0"/>
              </a:rPr>
              <a:t>Presidente del Comité de Convivencia Laboral</a:t>
            </a:r>
          </a:p>
          <a:p>
            <a:pPr algn="just"/>
            <a:endParaRPr lang="es-MX" sz="1400" dirty="0">
              <a:latin typeface="Comic Sans MS" panose="030F0702030302020204" pitchFamily="66" charset="0"/>
            </a:endParaRPr>
          </a:p>
          <a:p>
            <a:pPr algn="just"/>
            <a:r>
              <a:rPr lang="es-MX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NUBIA ENRIQUEZ </a:t>
            </a:r>
          </a:p>
          <a:p>
            <a:pPr algn="just"/>
            <a:r>
              <a:rPr lang="es-MX" sz="1400" dirty="0">
                <a:latin typeface="Comic Sans MS" panose="030F0702030302020204" pitchFamily="66" charset="0"/>
              </a:rPr>
              <a:t>Auxiliar de Enfermería</a:t>
            </a:r>
          </a:p>
          <a:p>
            <a:pPr algn="just"/>
            <a:r>
              <a:rPr lang="es-MX" sz="1400" dirty="0">
                <a:latin typeface="Comic Sans MS" panose="030F0702030302020204" pitchFamily="66" charset="0"/>
              </a:rPr>
              <a:t>Secretaria del comité de Convivencia Laboral </a:t>
            </a:r>
          </a:p>
          <a:p>
            <a:pPr algn="just"/>
            <a:endParaRPr lang="es-MX" sz="1400" dirty="0"/>
          </a:p>
          <a:p>
            <a:pPr algn="ctr"/>
            <a:r>
              <a:rPr lang="es-MX" b="1" dirty="0"/>
              <a:t>Vigencia 2022 - 2023</a:t>
            </a:r>
            <a:endParaRPr lang="es-ES" b="1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44" y="1681417"/>
            <a:ext cx="2573337" cy="257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3465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696500" y="1192954"/>
            <a:ext cx="4998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COMITÉ PARITARIO DE SEGURIDAD Y SALUD EN EL TRABAJO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104" y="443159"/>
            <a:ext cx="2359025" cy="236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658368" y="2438400"/>
            <a:ext cx="5757736" cy="3473291"/>
          </a:xfrm>
          <a:prstGeom prst="flowChartAlternateProcess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un organismo que se encarga de la promoción y vigilancia de las normas y reglamentos de seguridad y salud en el trabajo, a través de actividades de promoción, información y divulgación. </a:t>
            </a:r>
          </a:p>
          <a:p>
            <a:pPr algn="just"/>
            <a:endParaRPr lang="es-MX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encarga de promover practicas saludables y motivar la adquisición de hábitos seguros en todos los niveles de la empresa con el fin de reducir la  enfermedad y  accidentes derivados del trabajo. </a:t>
            </a:r>
          </a:p>
          <a:p>
            <a:pPr algn="just"/>
            <a:endParaRPr lang="es-E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136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1020605" y="5169408"/>
            <a:ext cx="710793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/>
              <a:t>Ana Julia Rosero– </a:t>
            </a:r>
            <a:r>
              <a:rPr lang="es-MX" sz="1400" dirty="0" err="1"/>
              <a:t>Aux</a:t>
            </a:r>
            <a:r>
              <a:rPr lang="es-MX" sz="1400" dirty="0"/>
              <a:t>. de Laboratorio, Deisy Obando– Enfermera UCIN, Elena Cecilia Arias– </a:t>
            </a:r>
            <a:r>
              <a:rPr lang="es-MX" sz="1400" dirty="0" err="1"/>
              <a:t>Aux</a:t>
            </a:r>
            <a:r>
              <a:rPr lang="es-MX" sz="1400" dirty="0"/>
              <a:t>. de Enfermería Hospitalización, Sandra López –Auxiliar de </a:t>
            </a:r>
            <a:r>
              <a:rPr lang="es-MX" sz="1400" dirty="0" err="1"/>
              <a:t>Serv</a:t>
            </a:r>
            <a:r>
              <a:rPr lang="es-MX" sz="1400" dirty="0"/>
              <a:t>. Generales, Angie Hernández – Aux. de enfermería Hospitalización, Leidy Arteaga – Auxiliar de Enfermería Quirófano, Liliana </a:t>
            </a:r>
            <a:r>
              <a:rPr lang="es-MX" sz="1400" dirty="0" err="1"/>
              <a:t>Charfuelan</a:t>
            </a:r>
            <a:r>
              <a:rPr lang="es-MX" sz="1400" dirty="0"/>
              <a:t> – Auxiliar de Enf. Ucin,  Julissa Goyes – Auxiliar de  Facturación. </a:t>
            </a:r>
          </a:p>
          <a:p>
            <a:pPr algn="ctr"/>
            <a:r>
              <a:rPr lang="es-MX" sz="1400" dirty="0"/>
              <a:t> </a:t>
            </a:r>
            <a:r>
              <a:rPr lang="es-MX" b="1" dirty="0"/>
              <a:t>Vigencia 2022 - 2023</a:t>
            </a:r>
            <a:endParaRPr lang="es-ES" dirty="0"/>
          </a:p>
        </p:txBody>
      </p:sp>
      <p:pic>
        <p:nvPicPr>
          <p:cNvPr id="2050" name="Picture 2" descr="C:\Users\RECURSOS HUMANOS\Downloads\COPASS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351" y="746430"/>
            <a:ext cx="5092732" cy="4508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6" y="2078800"/>
            <a:ext cx="2359025" cy="236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1896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64" y="1811727"/>
            <a:ext cx="2162989" cy="2162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RECURSOS HUMANOS\Downloads\brigad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025657" y="693508"/>
            <a:ext cx="4111452" cy="464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548640" y="5204436"/>
            <a:ext cx="83149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400" dirty="0"/>
              <a:t>Cristina Pérez – </a:t>
            </a:r>
            <a:r>
              <a:rPr lang="es-MX" sz="1400" dirty="0" err="1"/>
              <a:t>Aux</a:t>
            </a:r>
            <a:r>
              <a:rPr lang="es-MX" sz="1400" dirty="0"/>
              <a:t>. de Enfermería  Hospitalización , Andrea Reina  - </a:t>
            </a:r>
            <a:r>
              <a:rPr lang="es-MX" sz="1400" dirty="0" err="1"/>
              <a:t>Aux</a:t>
            </a:r>
            <a:r>
              <a:rPr lang="es-MX" sz="1400" dirty="0"/>
              <a:t>. de </a:t>
            </a:r>
            <a:r>
              <a:rPr lang="es-MX" sz="1400"/>
              <a:t>Enfermería  </a:t>
            </a:r>
            <a:r>
              <a:rPr lang="es-MX" sz="1400" dirty="0"/>
              <a:t>Quirófano, Sandra Cristina Perenguez  - </a:t>
            </a:r>
            <a:r>
              <a:rPr lang="es-MX" sz="1400"/>
              <a:t>Enfermera  </a:t>
            </a:r>
            <a:r>
              <a:rPr lang="es-MX" sz="1400" dirty="0"/>
              <a:t>Hospitalización, Edwin Benítez – Líder de Archivo de Gestión,  Fernanda Ortiz – Enfermera UCIN. </a:t>
            </a:r>
          </a:p>
        </p:txBody>
      </p:sp>
    </p:spTree>
    <p:extLst>
      <p:ext uri="{BB962C8B-B14F-4D97-AF65-F5344CB8AC3E}">
        <p14:creationId xmlns:p14="http://schemas.microsoft.com/office/powerpoint/2010/main" val="1421994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264" y="580335"/>
            <a:ext cx="2162989" cy="2162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696500" y="1192954"/>
            <a:ext cx="499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BRIGADA DE EMERGENCIA 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26720" y="1800229"/>
            <a:ext cx="4803648" cy="1191816"/>
          </a:xfrm>
          <a:prstGeom prst="flowChartAlternateProcess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un grupo de trabajadores organizados debidamente entrenados y capacitados para actuar antes, durante y después de una emergencia en la institución.</a:t>
            </a:r>
            <a:endParaRPr lang="es-E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Rectángulo redondeado"/>
          <p:cNvSpPr/>
          <p:nvPr/>
        </p:nvSpPr>
        <p:spPr>
          <a:xfrm>
            <a:off x="255315" y="3020122"/>
            <a:ext cx="5194509" cy="289902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¿Quiénes deben ser los brigadistas? </a:t>
            </a:r>
          </a:p>
          <a:p>
            <a:pPr algn="just"/>
            <a:endParaRPr lang="es-MX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AutoNum type="arabicPeriod"/>
            </a:pPr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 voluntarios </a:t>
            </a:r>
          </a:p>
          <a:p>
            <a:pPr marL="342900" indent="-342900" algn="just">
              <a:buAutoNum type="arabicPeriod"/>
            </a:pPr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Representar a todas las áreas. </a:t>
            </a:r>
          </a:p>
          <a:p>
            <a:pPr marL="342900" indent="-342900" algn="just">
              <a:buAutoNum type="arabicPeriod"/>
            </a:pPr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Tener permanencia dentro de la empresa. </a:t>
            </a:r>
          </a:p>
          <a:p>
            <a:pPr marL="342900" indent="-342900" algn="just">
              <a:buAutoNum type="arabicPeriod"/>
            </a:pPr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Poseer liderazgo que permita la participación de otros integrantes. </a:t>
            </a:r>
          </a:p>
          <a:p>
            <a:pPr marL="342900" indent="-342900" algn="just">
              <a:buAutoNum type="arabicPeriod"/>
            </a:pPr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Estar en adecuado estado físico y mental. </a:t>
            </a:r>
          </a:p>
          <a:p>
            <a:pPr marL="342900" indent="-342900" algn="just">
              <a:buAutoNum type="arabicPeriod"/>
            </a:pPr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Conocer la institución y sus procesos.</a:t>
            </a:r>
          </a:p>
          <a:p>
            <a:pPr marL="342900" indent="-342900" algn="just">
              <a:buAutoNum type="arabicPeriod"/>
            </a:pPr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Estar capacitado y entrenado adecuadamente.</a:t>
            </a:r>
            <a:endParaRPr lang="es-E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8 Pentágono"/>
          <p:cNvSpPr/>
          <p:nvPr/>
        </p:nvSpPr>
        <p:spPr>
          <a:xfrm>
            <a:off x="5774468" y="2979977"/>
            <a:ext cx="2913888" cy="841248"/>
          </a:xfrm>
          <a:prstGeom prst="homePlat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Brigada de Primeros Auxilios </a:t>
            </a:r>
            <a:endParaRPr lang="es-ES" dirty="0"/>
          </a:p>
        </p:txBody>
      </p:sp>
      <p:sp>
        <p:nvSpPr>
          <p:cNvPr id="10" name="9 Pentágono"/>
          <p:cNvSpPr/>
          <p:nvPr/>
        </p:nvSpPr>
        <p:spPr>
          <a:xfrm>
            <a:off x="5774468" y="3916160"/>
            <a:ext cx="2913888" cy="841248"/>
          </a:xfrm>
          <a:prstGeom prst="homePlat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Brigada de Evacuación y Rescate </a:t>
            </a:r>
            <a:endParaRPr lang="es-ES" dirty="0"/>
          </a:p>
        </p:txBody>
      </p:sp>
      <p:sp>
        <p:nvSpPr>
          <p:cNvPr id="11" name="10 Pentágono"/>
          <p:cNvSpPr/>
          <p:nvPr/>
        </p:nvSpPr>
        <p:spPr>
          <a:xfrm>
            <a:off x="5774468" y="4913088"/>
            <a:ext cx="2913888" cy="841248"/>
          </a:xfrm>
          <a:prstGeom prst="homePlat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Brigada Contraincendios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4257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913120" y="5404174"/>
            <a:ext cx="2121406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1" r="2826" b="5408"/>
          <a:stretch/>
        </p:blipFill>
        <p:spPr bwMode="auto">
          <a:xfrm>
            <a:off x="825533" y="1630900"/>
            <a:ext cx="4154308" cy="3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Flecha derecha"/>
          <p:cNvSpPr/>
          <p:nvPr/>
        </p:nvSpPr>
        <p:spPr>
          <a:xfrm>
            <a:off x="5071872" y="3230880"/>
            <a:ext cx="621792" cy="7802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0" t="26638" r="11600" b="30695"/>
          <a:stretch/>
        </p:blipFill>
        <p:spPr bwMode="auto">
          <a:xfrm>
            <a:off x="5693664" y="2767584"/>
            <a:ext cx="3021176" cy="1706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258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913120" y="5404174"/>
            <a:ext cx="2121406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A18E18-2985-B29E-3C1E-7EFE6292A641}"/>
              </a:ext>
            </a:extLst>
          </p:cNvPr>
          <p:cNvSpPr txBox="1"/>
          <p:nvPr/>
        </p:nvSpPr>
        <p:spPr>
          <a:xfrm>
            <a:off x="1917030" y="2344506"/>
            <a:ext cx="478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DEFINICIONES</a:t>
            </a:r>
            <a:endParaRPr lang="es-CO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1A70094-F074-9FCD-E6AA-48CBE522CF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398" y="3267836"/>
            <a:ext cx="2221832" cy="221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439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760872" y="5285372"/>
            <a:ext cx="2121406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970138" y="775325"/>
            <a:ext cx="2813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CO" b="1" dirty="0">
                <a:ln w="10541" cmpd="sng">
                  <a:solidFill>
                    <a:srgbClr val="5B9BD5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5B9BD5">
                        <a:tint val="40000"/>
                        <a:satMod val="250000"/>
                      </a:srgbClr>
                    </a:gs>
                    <a:gs pos="9000">
                      <a:srgbClr val="5B9BD5">
                        <a:tint val="52000"/>
                        <a:satMod val="300000"/>
                      </a:srgbClr>
                    </a:gs>
                    <a:gs pos="50000">
                      <a:srgbClr val="5B9BD5">
                        <a:shade val="20000"/>
                        <a:satMod val="300000"/>
                      </a:srgbClr>
                    </a:gs>
                    <a:gs pos="79000">
                      <a:srgbClr val="5B9BD5">
                        <a:tint val="52000"/>
                        <a:satMod val="300000"/>
                      </a:srgbClr>
                    </a:gs>
                    <a:gs pos="100000">
                      <a:srgbClr val="5B9BD5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SABE USTED QUE ES ?</a:t>
            </a:r>
          </a:p>
        </p:txBody>
      </p:sp>
      <p:sp>
        <p:nvSpPr>
          <p:cNvPr id="6" name="5 Proceso alternativo"/>
          <p:cNvSpPr/>
          <p:nvPr/>
        </p:nvSpPr>
        <p:spPr>
          <a:xfrm>
            <a:off x="943828" y="1493449"/>
            <a:ext cx="1665261" cy="37457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CO" sz="1600" b="1" dirty="0">
                <a:ln w="10541" cmpd="sng">
                  <a:solidFill>
                    <a:srgbClr val="5B9BD5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5B9BD5">
                        <a:tint val="40000"/>
                        <a:satMod val="250000"/>
                      </a:srgbClr>
                    </a:gs>
                    <a:gs pos="9000">
                      <a:srgbClr val="5B9BD5">
                        <a:tint val="52000"/>
                        <a:satMod val="300000"/>
                      </a:srgbClr>
                    </a:gs>
                    <a:gs pos="50000">
                      <a:srgbClr val="5B9BD5">
                        <a:shade val="20000"/>
                        <a:satMod val="300000"/>
                      </a:srgbClr>
                    </a:gs>
                    <a:gs pos="79000">
                      <a:srgbClr val="5B9BD5">
                        <a:tint val="52000"/>
                        <a:satMod val="300000"/>
                      </a:srgbClr>
                    </a:gs>
                    <a:gs pos="100000">
                      <a:srgbClr val="5B9BD5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INCIDENTE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00687" y="1868020"/>
            <a:ext cx="2508402" cy="1119020"/>
          </a:xfrm>
          <a:prstGeom prst="flowChartProcess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Evento relacionado con el trabajo, en el que pudo haber ocurrido lesión o enfermedad.</a:t>
            </a:r>
            <a:endParaRPr lang="es-E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8 Proceso alternativo"/>
          <p:cNvSpPr/>
          <p:nvPr/>
        </p:nvSpPr>
        <p:spPr>
          <a:xfrm>
            <a:off x="3848624" y="1306163"/>
            <a:ext cx="2972951" cy="374571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CO" sz="1600" b="1" dirty="0">
                <a:ln w="10541" cmpd="sng">
                  <a:solidFill>
                    <a:srgbClr val="5B9BD5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5B9BD5">
                        <a:tint val="40000"/>
                        <a:satMod val="250000"/>
                      </a:srgbClr>
                    </a:gs>
                    <a:gs pos="9000">
                      <a:srgbClr val="5B9BD5">
                        <a:tint val="52000"/>
                        <a:satMod val="300000"/>
                      </a:srgbClr>
                    </a:gs>
                    <a:gs pos="50000">
                      <a:srgbClr val="5B9BD5">
                        <a:shade val="20000"/>
                        <a:satMod val="300000"/>
                      </a:srgbClr>
                    </a:gs>
                    <a:gs pos="79000">
                      <a:srgbClr val="5B9BD5">
                        <a:tint val="52000"/>
                        <a:satMod val="300000"/>
                      </a:srgbClr>
                    </a:gs>
                    <a:gs pos="100000">
                      <a:srgbClr val="5B9BD5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ACCIDENTE DE TRABAJO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157397" y="1680734"/>
            <a:ext cx="3713231" cy="132343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Suceso repentino que sobreviene por causa o con ocasión del trabajo, y que produce en el trabajador una lesión orgánica, una perturbación funcional, una invalidez o la  muerte.</a:t>
            </a:r>
            <a:endParaRPr lang="es-E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0 Proceso alternativo"/>
          <p:cNvSpPr/>
          <p:nvPr/>
        </p:nvSpPr>
        <p:spPr>
          <a:xfrm>
            <a:off x="5673110" y="3573562"/>
            <a:ext cx="2711322" cy="374571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/>
            <a:r>
              <a:rPr lang="es-CO" sz="1600" b="1" dirty="0">
                <a:ln w="10541" cmpd="sng">
                  <a:solidFill>
                    <a:srgbClr val="5B9BD5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5B9BD5">
                        <a:tint val="40000"/>
                        <a:satMod val="250000"/>
                      </a:srgbClr>
                    </a:gs>
                    <a:gs pos="9000">
                      <a:srgbClr val="5B9BD5">
                        <a:tint val="52000"/>
                        <a:satMod val="300000"/>
                      </a:srgbClr>
                    </a:gs>
                    <a:gs pos="50000">
                      <a:srgbClr val="5B9BD5">
                        <a:shade val="20000"/>
                        <a:satMod val="300000"/>
                      </a:srgbClr>
                    </a:gs>
                    <a:gs pos="79000">
                      <a:srgbClr val="5B9BD5">
                        <a:tint val="52000"/>
                        <a:satMod val="300000"/>
                      </a:srgbClr>
                    </a:gs>
                    <a:gs pos="100000">
                      <a:srgbClr val="5B9BD5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ENFERMEDAD LABORAL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5014013" y="3950600"/>
            <a:ext cx="3370419" cy="156966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enfermedad laboral la contraída como resultado de la exposición a factores de riesgo inherentes a la actividad laboral o del medio en el que el trabajador se ha visto obligado a trabajar.</a:t>
            </a:r>
            <a:endParaRPr lang="es-E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Medio millar de profesionales de la salud tienen riesgo biológico de sufrir  un accidente laboral - Diario Dic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95" y="3151126"/>
            <a:ext cx="1829162" cy="121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os pinchazos, primera causa de accidente laboral entre los empleados  hospitalarios | Prevención Integral &amp;amp; ORP Conferenc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803" y="4852416"/>
            <a:ext cx="1583194" cy="131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as principales enfermedades laborales en México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5" r="55091" b="8650"/>
          <a:stretch/>
        </p:blipFill>
        <p:spPr bwMode="auto">
          <a:xfrm>
            <a:off x="2970138" y="3151126"/>
            <a:ext cx="1340568" cy="136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9284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760872" y="5285372"/>
            <a:ext cx="2121406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970138" y="775325"/>
            <a:ext cx="2813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CO" b="1" dirty="0">
                <a:ln w="10541" cmpd="sng">
                  <a:solidFill>
                    <a:srgbClr val="5B9BD5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5B9BD5">
                        <a:tint val="40000"/>
                        <a:satMod val="250000"/>
                      </a:srgbClr>
                    </a:gs>
                    <a:gs pos="9000">
                      <a:srgbClr val="5B9BD5">
                        <a:tint val="52000"/>
                        <a:satMod val="300000"/>
                      </a:srgbClr>
                    </a:gs>
                    <a:gs pos="50000">
                      <a:srgbClr val="5B9BD5">
                        <a:shade val="20000"/>
                        <a:satMod val="300000"/>
                      </a:srgbClr>
                    </a:gs>
                    <a:gs pos="79000">
                      <a:srgbClr val="5B9BD5">
                        <a:tint val="52000"/>
                        <a:satMod val="300000"/>
                      </a:srgbClr>
                    </a:gs>
                    <a:gs pos="100000">
                      <a:srgbClr val="5B9BD5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SABE USTED QUE ES?</a:t>
            </a:r>
          </a:p>
        </p:txBody>
      </p:sp>
      <p:sp>
        <p:nvSpPr>
          <p:cNvPr id="6" name="5 Proceso alternativo"/>
          <p:cNvSpPr/>
          <p:nvPr/>
        </p:nvSpPr>
        <p:spPr>
          <a:xfrm>
            <a:off x="828256" y="1440070"/>
            <a:ext cx="2420120" cy="374571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CO" sz="1600" b="1" dirty="0">
                <a:ln w="10541" cmpd="sng">
                  <a:solidFill>
                    <a:srgbClr val="5B9BD5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5B9BD5">
                        <a:tint val="40000"/>
                        <a:satMod val="250000"/>
                      </a:srgbClr>
                    </a:gs>
                    <a:gs pos="9000">
                      <a:srgbClr val="5B9BD5">
                        <a:tint val="52000"/>
                        <a:satMod val="300000"/>
                      </a:srgbClr>
                    </a:gs>
                    <a:gs pos="50000">
                      <a:srgbClr val="5B9BD5">
                        <a:shade val="20000"/>
                        <a:satMod val="300000"/>
                      </a:srgbClr>
                    </a:gs>
                    <a:gs pos="79000">
                      <a:srgbClr val="5B9BD5">
                        <a:tint val="52000"/>
                        <a:satMod val="300000"/>
                      </a:srgbClr>
                    </a:gs>
                    <a:gs pos="100000">
                      <a:srgbClr val="5B9BD5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PELIGRO - RIESGO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377235" y="1814641"/>
            <a:ext cx="3499821" cy="2899708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Cuando decimos que algo es peligroso nos estamos refiriendo a que ese algo podría tener la capacidad o viabilidad de hacernos daño. Cuando hablamos de riesgo es la probabilidad del daño.</a:t>
            </a:r>
            <a:endParaRPr lang="es-E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8 Proceso alternativo"/>
          <p:cNvSpPr/>
          <p:nvPr/>
        </p:nvSpPr>
        <p:spPr>
          <a:xfrm>
            <a:off x="5525279" y="1372941"/>
            <a:ext cx="2972951" cy="374571"/>
          </a:xfrm>
          <a:prstGeom prst="flowChartAlternateProcess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CO" sz="1600" b="1" dirty="0">
                <a:ln w="10541" cmpd="sng">
                  <a:solidFill>
                    <a:srgbClr val="5B9BD5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5B9BD5">
                        <a:tint val="40000"/>
                        <a:satMod val="250000"/>
                      </a:srgbClr>
                    </a:gs>
                    <a:gs pos="9000">
                      <a:srgbClr val="5B9BD5">
                        <a:tint val="52000"/>
                        <a:satMod val="300000"/>
                      </a:srgbClr>
                    </a:gs>
                    <a:gs pos="50000">
                      <a:srgbClr val="5B9BD5">
                        <a:shade val="20000"/>
                        <a:satMod val="300000"/>
                      </a:srgbClr>
                    </a:gs>
                    <a:gs pos="79000">
                      <a:srgbClr val="5B9BD5">
                        <a:tint val="52000"/>
                        <a:satMod val="300000"/>
                      </a:srgbClr>
                    </a:gs>
                    <a:gs pos="100000">
                      <a:srgbClr val="5B9BD5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ACTO INSEGURO</a:t>
            </a:r>
          </a:p>
        </p:txBody>
      </p:sp>
      <p:sp>
        <p:nvSpPr>
          <p:cNvPr id="11" name="10 Proceso alternativo"/>
          <p:cNvSpPr/>
          <p:nvPr/>
        </p:nvSpPr>
        <p:spPr>
          <a:xfrm>
            <a:off x="4633457" y="3757918"/>
            <a:ext cx="2520337" cy="374571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s-CO" sz="1600" b="1" dirty="0">
                <a:ln w="10541" cmpd="sng">
                  <a:solidFill>
                    <a:srgbClr val="5B9BD5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5B9BD5">
                        <a:tint val="40000"/>
                        <a:satMod val="250000"/>
                      </a:srgbClr>
                    </a:gs>
                    <a:gs pos="9000">
                      <a:srgbClr val="5B9BD5">
                        <a:tint val="52000"/>
                        <a:satMod val="300000"/>
                      </a:srgbClr>
                    </a:gs>
                    <a:gs pos="50000">
                      <a:srgbClr val="5B9BD5">
                        <a:shade val="20000"/>
                        <a:satMod val="300000"/>
                      </a:srgbClr>
                    </a:gs>
                    <a:gs pos="79000">
                      <a:srgbClr val="5B9BD5">
                        <a:tint val="52000"/>
                        <a:satMod val="300000"/>
                      </a:srgbClr>
                    </a:gs>
                    <a:gs pos="100000">
                      <a:srgbClr val="5B9BD5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CONDICION INSEGURA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3799488" y="4122024"/>
            <a:ext cx="4188267" cy="2207240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001">
            <a:schemeClr val="lt2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Situación que se presenta en el lugar de trabajo caracterizada por presencia de riesgos no controlados que pueden genera Accidente de Trabajo.</a:t>
            </a:r>
            <a:endParaRPr lang="es-E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5091311" y="1747512"/>
            <a:ext cx="3840886" cy="1861006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Acto que realiza un trabajador de manera insegura o inapropiada y que facilita la ocurrencia de un accidente de Trabajo.</a:t>
            </a:r>
            <a:endParaRPr lang="es-E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489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760872" y="5285372"/>
            <a:ext cx="2121406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878846B-924E-BFF6-326E-7541DEDD26D5}"/>
              </a:ext>
            </a:extLst>
          </p:cNvPr>
          <p:cNvSpPr txBox="1"/>
          <p:nvPr/>
        </p:nvSpPr>
        <p:spPr>
          <a:xfrm>
            <a:off x="1785896" y="1203297"/>
            <a:ext cx="5561387" cy="1323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D11FC4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TIPOS DE RIESGOS LABORALES</a:t>
            </a:r>
            <a:endParaRPr lang="es-CO" sz="4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D11FC4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34DD158-71B7-6D2F-5B8F-DEE4324092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3229" y="2727016"/>
            <a:ext cx="4511842" cy="31921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647159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913120" y="5404174"/>
            <a:ext cx="2121406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635" y="307380"/>
            <a:ext cx="5432021" cy="5749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78141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913120" y="5404174"/>
            <a:ext cx="2121406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728F3B4-8938-959E-CB5A-6A18AA571C81}"/>
              </a:ext>
            </a:extLst>
          </p:cNvPr>
          <p:cNvSpPr txBox="1"/>
          <p:nvPr/>
        </p:nvSpPr>
        <p:spPr>
          <a:xfrm>
            <a:off x="633663" y="1342852"/>
            <a:ext cx="8141368" cy="4172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s-ES" sz="3200" b="1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¡¡Un error reconocido salva vidas!!</a:t>
            </a:r>
            <a:endParaRPr lang="es-CO" sz="1800" kern="100" dirty="0">
              <a:solidFill>
                <a:srgbClr val="1F4E7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es-ES" sz="3200" b="1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CO" sz="1800" kern="100" dirty="0">
              <a:solidFill>
                <a:srgbClr val="1F4E7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ES" sz="2400" kern="100" dirty="0">
                <a:solidFill>
                  <a:srgbClr val="1F4E79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Toda situación que ponga en riesgo su seguridad y su salud debe ser reportada inmediatamente a través de los diferentes medios y canales de comunicación dispuestos en la Institución.</a:t>
            </a:r>
            <a:endParaRPr lang="es-CO" sz="2400" kern="100" dirty="0">
              <a:solidFill>
                <a:srgbClr val="1F4E7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es-ES" sz="2400" kern="100" dirty="0">
                <a:solidFill>
                  <a:srgbClr val="1F4E79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s-CO" sz="2400" kern="100" dirty="0">
              <a:solidFill>
                <a:srgbClr val="1F4E7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15000"/>
              </a:lnSpc>
              <a:buFont typeface="Symbol" panose="05050102010706020507" pitchFamily="18" charset="2"/>
              <a:buBlip>
                <a:blip r:embed="rId4"/>
              </a:buBlip>
            </a:pPr>
            <a:r>
              <a:rPr lang="es-ES" sz="2400" kern="100" dirty="0">
                <a:solidFill>
                  <a:srgbClr val="1F4E79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Comunicación directa con su líder de proceso.</a:t>
            </a:r>
            <a:endParaRPr lang="es-CO" sz="2400" kern="100" dirty="0">
              <a:solidFill>
                <a:srgbClr val="1F4E7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es-ES" sz="2400" kern="100" dirty="0">
                <a:solidFill>
                  <a:srgbClr val="1F4E79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s-CO" sz="2400" kern="100" dirty="0">
              <a:solidFill>
                <a:srgbClr val="1F4E7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9286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913120" y="5404174"/>
            <a:ext cx="2121406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728F3B4-8938-959E-CB5A-6A18AA571C81}"/>
              </a:ext>
            </a:extLst>
          </p:cNvPr>
          <p:cNvSpPr txBox="1"/>
          <p:nvPr/>
        </p:nvSpPr>
        <p:spPr>
          <a:xfrm>
            <a:off x="866274" y="314473"/>
            <a:ext cx="8141368" cy="5800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s-ES" sz="3200" b="1" kern="1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CO" sz="1800" kern="100" dirty="0">
              <a:solidFill>
                <a:srgbClr val="1F4E7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15000"/>
              </a:lnSpc>
              <a:buFont typeface="Symbol" panose="05050102010706020507" pitchFamily="18" charset="2"/>
              <a:buBlip>
                <a:blip r:embed="rId4"/>
              </a:buBlip>
            </a:pPr>
            <a:r>
              <a:rPr lang="es-ES" sz="2400" kern="100" dirty="0">
                <a:solidFill>
                  <a:srgbClr val="1F4E79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Comunicación con la oficina de Talento Humano y seguridad y salud en el trabajo personalmente, o a través de correo electrónico </a:t>
            </a:r>
            <a:r>
              <a:rPr lang="es-ES" sz="2400" u="sng" kern="100" dirty="0">
                <a:solidFill>
                  <a:srgbClr val="1F4E79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sgsst@clinicalaslajas.com</a:t>
            </a:r>
            <a:r>
              <a:rPr lang="es-ES" sz="2400" kern="100" dirty="0">
                <a:solidFill>
                  <a:srgbClr val="1F4E79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2400" u="sng" kern="100" dirty="0">
                <a:solidFill>
                  <a:srgbClr val="1F4E79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hlinkClick r:id="rId6"/>
              </a:rPr>
              <a:t>recursoshumanos@clinicalaslajas.com</a:t>
            </a:r>
            <a:r>
              <a:rPr lang="es-ES" sz="2400" kern="100" dirty="0">
                <a:solidFill>
                  <a:srgbClr val="1F4E79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Cel. 3175906735.</a:t>
            </a:r>
            <a:endParaRPr lang="es-CO" sz="2400" kern="100" dirty="0">
              <a:solidFill>
                <a:srgbClr val="1F4E7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es-ES" sz="2400" kern="100" dirty="0">
                <a:solidFill>
                  <a:srgbClr val="1F4E79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s-CO" sz="2000" kern="100" dirty="0">
              <a:solidFill>
                <a:srgbClr val="1F4E7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15000"/>
              </a:lnSpc>
              <a:spcAft>
                <a:spcPts val="1200"/>
              </a:spcAft>
              <a:buFont typeface="Symbol" panose="05050102010706020507" pitchFamily="18" charset="2"/>
              <a:buBlip>
                <a:blip r:embed="rId4"/>
              </a:buBlip>
            </a:pPr>
            <a:r>
              <a:rPr lang="es-ES" sz="2000" kern="100" dirty="0">
                <a:solidFill>
                  <a:srgbClr val="1F4E79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Comunicación con los miembros de los comités de Seguridad y salud en el trabajo: COPASST (Incidentes, Actos y condiciones inseguras), Comité de convivencia laboral (Situaciones que afecten la sana convivencia), Brigada de emergencia empresarial (Rutas de evacuación, extintores, botiquines de primeros auxilios, gabinetes contraincendios), de acuerdo a sus funciones</a:t>
            </a:r>
            <a:r>
              <a:rPr lang="es-ES" sz="2400" kern="100" dirty="0">
                <a:solidFill>
                  <a:srgbClr val="1F4E79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CO" sz="2400" kern="100" dirty="0">
              <a:solidFill>
                <a:srgbClr val="1F4E7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2841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46" y="4980288"/>
            <a:ext cx="9144000" cy="1877712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913120" y="5404174"/>
            <a:ext cx="2121406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535538" y="471185"/>
            <a:ext cx="6446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ES" b="1" dirty="0">
                <a:ln w="10541" cmpd="sng">
                  <a:solidFill>
                    <a:srgbClr val="5B9BD5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5B9BD5">
                        <a:tint val="40000"/>
                        <a:satMod val="250000"/>
                      </a:srgbClr>
                    </a:gs>
                    <a:gs pos="9000">
                      <a:srgbClr val="5B9BD5">
                        <a:tint val="52000"/>
                        <a:satMod val="300000"/>
                      </a:srgbClr>
                    </a:gs>
                    <a:gs pos="50000">
                      <a:srgbClr val="5B9BD5">
                        <a:shade val="20000"/>
                        <a:satMod val="300000"/>
                      </a:srgbClr>
                    </a:gs>
                    <a:gs pos="79000">
                      <a:srgbClr val="5B9BD5">
                        <a:tint val="52000"/>
                        <a:satMod val="300000"/>
                      </a:srgbClr>
                    </a:gs>
                    <a:gs pos="100000">
                      <a:srgbClr val="5B9BD5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QUE HACER SI ME OCURRE UN ACCIDENTA LABORAL?</a:t>
            </a:r>
            <a:endParaRPr lang="es-CO" b="1" dirty="0">
              <a:ln w="10541" cmpd="sng">
                <a:solidFill>
                  <a:srgbClr val="5B9BD5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5B9BD5">
                      <a:tint val="40000"/>
                      <a:satMod val="250000"/>
                    </a:srgbClr>
                  </a:gs>
                  <a:gs pos="9000">
                    <a:srgbClr val="5B9BD5">
                      <a:tint val="52000"/>
                      <a:satMod val="300000"/>
                    </a:srgbClr>
                  </a:gs>
                  <a:gs pos="50000">
                    <a:srgbClr val="5B9BD5">
                      <a:shade val="20000"/>
                      <a:satMod val="300000"/>
                    </a:srgbClr>
                  </a:gs>
                  <a:gs pos="79000">
                    <a:srgbClr val="5B9BD5">
                      <a:tint val="52000"/>
                      <a:satMod val="300000"/>
                    </a:srgbClr>
                  </a:gs>
                  <a:gs pos="100000">
                    <a:srgbClr val="5B9BD5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lipse 4"/>
          <p:cNvSpPr/>
          <p:nvPr/>
        </p:nvSpPr>
        <p:spPr>
          <a:xfrm>
            <a:off x="255315" y="1395992"/>
            <a:ext cx="587870" cy="42308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/>
              <a:t>1</a:t>
            </a:r>
            <a:endParaRPr lang="es-CO" sz="2400" b="1" dirty="0"/>
          </a:p>
        </p:txBody>
      </p:sp>
      <p:sp>
        <p:nvSpPr>
          <p:cNvPr id="9" name="Elipse 8"/>
          <p:cNvSpPr/>
          <p:nvPr/>
        </p:nvSpPr>
        <p:spPr>
          <a:xfrm>
            <a:off x="4875874" y="1658372"/>
            <a:ext cx="587870" cy="42308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/>
              <a:t>2</a:t>
            </a:r>
            <a:endParaRPr lang="es-CO" sz="2400" b="1" dirty="0"/>
          </a:p>
        </p:txBody>
      </p:sp>
      <p:sp>
        <p:nvSpPr>
          <p:cNvPr id="10" name="Elipse 9"/>
          <p:cNvSpPr/>
          <p:nvPr/>
        </p:nvSpPr>
        <p:spPr>
          <a:xfrm>
            <a:off x="334764" y="3395050"/>
            <a:ext cx="587870" cy="42308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/>
              <a:t>3</a:t>
            </a:r>
            <a:endParaRPr lang="es-CO" sz="2400" b="1" dirty="0"/>
          </a:p>
        </p:txBody>
      </p:sp>
      <p:sp>
        <p:nvSpPr>
          <p:cNvPr id="11" name="Elipse 10"/>
          <p:cNvSpPr/>
          <p:nvPr/>
        </p:nvSpPr>
        <p:spPr>
          <a:xfrm>
            <a:off x="255315" y="4966196"/>
            <a:ext cx="587870" cy="42308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/>
              <a:t>4</a:t>
            </a:r>
            <a:endParaRPr lang="es-CO" sz="24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843185" y="1100440"/>
            <a:ext cx="31981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Cualquier incidente o accidente de trabajo debe ser reportado inmediatamente a su líder de proceso</a:t>
            </a:r>
            <a:r>
              <a:rPr lang="es-CO" dirty="0"/>
              <a:t>.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5463744" y="1395992"/>
            <a:ext cx="34249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El líder de proceso seguidamente comunicara  al Líder de Seguridad y salud en el Trabajo</a:t>
            </a:r>
            <a:endParaRPr lang="es-CO" dirty="0"/>
          </a:p>
        </p:txBody>
      </p:sp>
      <p:sp>
        <p:nvSpPr>
          <p:cNvPr id="13" name="CuadroTexto 12"/>
          <p:cNvSpPr txBox="1"/>
          <p:nvPr/>
        </p:nvSpPr>
        <p:spPr>
          <a:xfrm>
            <a:off x="922634" y="3006427"/>
            <a:ext cx="38184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De haber sufrido una lesión o golpe asista al servicio de urgencias de la institución para ser valorado y recibir atención.</a:t>
            </a:r>
            <a:endParaRPr lang="es-CO" dirty="0"/>
          </a:p>
        </p:txBody>
      </p:sp>
      <p:sp>
        <p:nvSpPr>
          <p:cNvPr id="14" name="CuadroTexto 13"/>
          <p:cNvSpPr txBox="1"/>
          <p:nvPr/>
        </p:nvSpPr>
        <p:spPr>
          <a:xfrm>
            <a:off x="788243" y="4306365"/>
            <a:ext cx="38963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Diríjase a la oficina de Talento Humano, o comuníquese al Celular 3175906735, o al correo sgsst@clínicalaslajas.com.  para ampliar la información suministrada en el servicio de urgencia y legalizar  el reporte antes de cumplir 2 días hábiles siguientes a su ocurrencia.</a:t>
            </a:r>
            <a:endParaRPr lang="es-CO" dirty="0"/>
          </a:p>
        </p:txBody>
      </p:sp>
      <p:sp>
        <p:nvSpPr>
          <p:cNvPr id="7" name="Flecha derecha 6"/>
          <p:cNvSpPr/>
          <p:nvPr/>
        </p:nvSpPr>
        <p:spPr>
          <a:xfrm>
            <a:off x="4741086" y="5040411"/>
            <a:ext cx="468900" cy="43672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CuadroTexto 15"/>
          <p:cNvSpPr txBox="1"/>
          <p:nvPr/>
        </p:nvSpPr>
        <p:spPr>
          <a:xfrm>
            <a:off x="5322929" y="4461477"/>
            <a:ext cx="35414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Los datos a suministrar para el diligenciamiento del reporte –FURAT son Nombre completo, cédula, No. De Teléfono, correo electrónico, descripción del accidente, nombre y cédula de los testigos .</a:t>
            </a:r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71764">
            <a:off x="3895835" y="1860447"/>
            <a:ext cx="990600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16"/>
          <a:stretch/>
        </p:blipFill>
        <p:spPr bwMode="auto">
          <a:xfrm>
            <a:off x="6001305" y="2526453"/>
            <a:ext cx="2349817" cy="12161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5633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913120" y="5404174"/>
            <a:ext cx="2121406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" name="AutoShape 10" descr="Pantallas faciales o visores de segurid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70ECD27-6074-EFE8-7310-96AE99E5CE1E}"/>
              </a:ext>
            </a:extLst>
          </p:cNvPr>
          <p:cNvSpPr txBox="1"/>
          <p:nvPr/>
        </p:nvSpPr>
        <p:spPr>
          <a:xfrm>
            <a:off x="1785896" y="2286000"/>
            <a:ext cx="61790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PROGRAMA DE ELEMENTOS DE PROTECCIÓN PERSONAL </a:t>
            </a:r>
            <a:endParaRPr lang="es-CO" sz="3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94270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913120" y="5404174"/>
            <a:ext cx="2121406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5" name="Rectángulo 3"/>
          <p:cNvSpPr/>
          <p:nvPr/>
        </p:nvSpPr>
        <p:spPr>
          <a:xfrm>
            <a:off x="1610825" y="395669"/>
            <a:ext cx="70433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MX" b="1" dirty="0">
                <a:ln w="10541" cmpd="sng">
                  <a:solidFill>
                    <a:srgbClr val="5B9BD5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5B9BD5">
                        <a:tint val="40000"/>
                        <a:satMod val="250000"/>
                      </a:srgbClr>
                    </a:gs>
                    <a:gs pos="9000">
                      <a:srgbClr val="5B9BD5">
                        <a:tint val="52000"/>
                        <a:satMod val="300000"/>
                      </a:srgbClr>
                    </a:gs>
                    <a:gs pos="50000">
                      <a:srgbClr val="5B9BD5">
                        <a:shade val="20000"/>
                        <a:satMod val="300000"/>
                      </a:srgbClr>
                    </a:gs>
                    <a:gs pos="79000">
                      <a:srgbClr val="5B9BD5">
                        <a:tint val="52000"/>
                        <a:satMod val="300000"/>
                      </a:srgbClr>
                    </a:gs>
                    <a:gs pos="100000">
                      <a:srgbClr val="5B9BD5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ELEMENTOS DE PROTECCIÓN PERSONAL - EPP</a:t>
            </a:r>
            <a:endParaRPr lang="es-CO" b="1" dirty="0">
              <a:ln w="10541" cmpd="sng">
                <a:solidFill>
                  <a:srgbClr val="5B9BD5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5B9BD5">
                      <a:tint val="40000"/>
                      <a:satMod val="250000"/>
                    </a:srgbClr>
                  </a:gs>
                  <a:gs pos="9000">
                    <a:srgbClr val="5B9BD5">
                      <a:tint val="52000"/>
                      <a:satMod val="300000"/>
                    </a:srgbClr>
                  </a:gs>
                  <a:gs pos="50000">
                    <a:srgbClr val="5B9BD5">
                      <a:shade val="20000"/>
                      <a:satMod val="300000"/>
                    </a:srgbClr>
                  </a:gs>
                  <a:gs pos="79000">
                    <a:srgbClr val="5B9BD5">
                      <a:tint val="52000"/>
                      <a:satMod val="300000"/>
                    </a:srgbClr>
                  </a:gs>
                  <a:gs pos="100000">
                    <a:srgbClr val="5B9BD5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82247" y="1091884"/>
            <a:ext cx="5194509" cy="1464231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artículos diseñados para actuar como barrera  para proteger el cuerpo o una extremidad  del trabajador, de golpes, caídas, abrasiones, punciones infecciones  y heridas, evitando que se lesione o enferme.</a:t>
            </a:r>
            <a:endParaRPr lang="es-E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256314" y="2822147"/>
            <a:ext cx="4703498" cy="3371136"/>
          </a:xfrm>
          <a:prstGeom prst="round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COMPROMISO DE USO:</a:t>
            </a:r>
          </a:p>
          <a:p>
            <a:pPr algn="just"/>
            <a:endParaRPr lang="es-MX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AutoNum type="alphaLcPeriod"/>
            </a:pPr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Utilizar de manera adecuada  el elemento durante la jornada de trabajo y de acuerdo a la función que este desarrollando.</a:t>
            </a:r>
          </a:p>
          <a:p>
            <a:pPr marL="342900" indent="-342900" algn="just">
              <a:buAutoNum type="alphaLcPeriod"/>
            </a:pPr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Consultar cualquier duda sobre su correcta utilización, cuidando de su perfecto estado y conservación.</a:t>
            </a:r>
          </a:p>
          <a:p>
            <a:pPr marL="342900" indent="-342900" algn="just">
              <a:buAutoNum type="alphaLcPeriod"/>
            </a:pPr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Solicitar un nuevo equipo en caso de pérdida o deterioro del mismo.</a:t>
            </a:r>
          </a:p>
          <a:p>
            <a:pPr marL="342900" indent="-342900" algn="just">
              <a:buAutoNum type="alphaLcPeriod"/>
            </a:pPr>
            <a:r>
              <a:rPr lang="es-MX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Declaro haber recibido la capacitación adecuada para su uso.</a:t>
            </a:r>
            <a:endParaRPr lang="es-E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22148"/>
            <a:ext cx="1654629" cy="1238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LEMMAN Tapabocas caja x100 desechable termosellado 3 capa | Falabella.co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588" y="2603187"/>
            <a:ext cx="1300085" cy="130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afas De Protección Seguridad Industrial Lentes Antiempañant | Cuotas sin  interé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896" y="3870871"/>
            <a:ext cx="1541445" cy="88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Kimberly-Clark™ Kimtech™ Sterling™ Guantes ambidiestros de nitrilo, grises:  Guantes de examen desechables Gloves, Glasses and Safety | Fisher Scientific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343" y="4925967"/>
            <a:ext cx="1325746" cy="132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0" descr="Pantallas faciales o visores de segurid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4390185"/>
            <a:ext cx="1071563" cy="107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700" y="5140606"/>
            <a:ext cx="1108643" cy="11111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30736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913120" y="5404174"/>
            <a:ext cx="2121406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" name="AutoShape 10" descr="Pantallas faciales o visores de segurid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967B3C1-C943-7C55-EDB8-0BDF7F0883FB}"/>
              </a:ext>
            </a:extLst>
          </p:cNvPr>
          <p:cNvSpPr txBox="1"/>
          <p:nvPr/>
        </p:nvSpPr>
        <p:spPr>
          <a:xfrm>
            <a:off x="460375" y="2561238"/>
            <a:ext cx="45639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RECOMENDACIONES DE USO DE LOS EPP MÁS UTILIZADOS EN NUESTRA INSTITUCIÓN </a:t>
            </a:r>
            <a:endParaRPr lang="es-CO" sz="28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A60408A-C209-18DE-983D-BCCAAFD43E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40" t="12584" b="15124"/>
          <a:stretch/>
        </p:blipFill>
        <p:spPr>
          <a:xfrm>
            <a:off x="5172159" y="1821172"/>
            <a:ext cx="3511466" cy="321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2713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913120" y="5404174"/>
            <a:ext cx="2121406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" name="AutoShape 10" descr="Pantallas faciales o visores de segurid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DB33E54-91EA-2BCA-AC7A-D6CF6362C3FB}"/>
              </a:ext>
            </a:extLst>
          </p:cNvPr>
          <p:cNvSpPr txBox="1"/>
          <p:nvPr/>
        </p:nvSpPr>
        <p:spPr>
          <a:xfrm>
            <a:off x="4142037" y="370217"/>
            <a:ext cx="4512678" cy="57246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rgbClr val="00B050"/>
                </a:solidFill>
                <a:latin typeface="Comic Sans MS" panose="030F0702030302020204" pitchFamily="66" charset="0"/>
              </a:rPr>
              <a:t>Guantes</a:t>
            </a:r>
            <a:r>
              <a:rPr lang="es-MX" sz="1600" dirty="0">
                <a:latin typeface="Comic Sans MS" panose="030F0702030302020204" pitchFamily="66" charset="0"/>
              </a:rPr>
              <a:t>:</a:t>
            </a:r>
          </a:p>
          <a:p>
            <a:endParaRPr lang="es-MX" sz="1400" dirty="0"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400" b="0" i="0" dirty="0">
                <a:solidFill>
                  <a:srgbClr val="120832"/>
                </a:solidFill>
                <a:effectLst/>
                <a:latin typeface="Comic Sans MS" panose="030F0702030302020204" pitchFamily="66" charset="0"/>
              </a:rPr>
              <a:t>Verificar la composición de los guantes, en caso de alergia al látex.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400" b="0" i="0" dirty="0">
              <a:solidFill>
                <a:srgbClr val="120832"/>
              </a:solidFill>
              <a:effectLst/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20832"/>
                </a:solidFill>
                <a:latin typeface="Comic Sans MS" panose="030F0702030302020204" pitchFamily="66" charset="0"/>
              </a:rPr>
              <a:t>Siempre se debe hacer el lavado de manos cuando se vayan a utilizar guantes</a:t>
            </a:r>
            <a:r>
              <a:rPr lang="es-MX" sz="1400" b="0" i="0" dirty="0">
                <a:solidFill>
                  <a:srgbClr val="120832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400" b="0" i="0" dirty="0">
              <a:solidFill>
                <a:srgbClr val="120832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20832"/>
                </a:solidFill>
                <a:latin typeface="Comic Sans MS" panose="030F0702030302020204" pitchFamily="66" charset="0"/>
              </a:rPr>
              <a:t>Los guantes no deben quedar muy sueltos, ni muy ajustados. Deben ajustarse a las manos del usuario en forma confortable</a:t>
            </a:r>
            <a:r>
              <a:rPr lang="es-MX" sz="1400" b="0" i="0" dirty="0">
                <a:solidFill>
                  <a:srgbClr val="120832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400" b="0" i="0" dirty="0">
              <a:solidFill>
                <a:srgbClr val="120832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20832"/>
                </a:solidFill>
                <a:latin typeface="Comic Sans MS" panose="030F0702030302020204" pitchFamily="66" charset="0"/>
              </a:rPr>
              <a:t>Al momento de trabajar en un paciente o en un área donde se manipulen medicamentos, se deben tocar primero las áreas menos susceptibles de estar contaminadas, y luego las contaminadas.</a:t>
            </a:r>
            <a:r>
              <a:rPr lang="es-MX" sz="1400" b="0" i="0" dirty="0">
                <a:solidFill>
                  <a:srgbClr val="120832"/>
                </a:solidFill>
                <a:effectLst/>
                <a:latin typeface="Roboto" panose="02000000000000000000" pitchFamily="2" charset="0"/>
              </a:rPr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400" b="0" i="0" dirty="0">
              <a:solidFill>
                <a:srgbClr val="120832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20832"/>
                </a:solidFill>
                <a:latin typeface="Comic Sans MS" panose="030F0702030302020204" pitchFamily="66" charset="0"/>
              </a:rPr>
              <a:t>El usuario nunca se debe tocar el rostro, los ojos u otras partes expuestas del cuerpo y conviene ajustar otros elementos de protección personal de salud y bioseguridad mientras se estén usando guantes contaminados.</a:t>
            </a:r>
          </a:p>
          <a:p>
            <a:pPr algn="just"/>
            <a:endParaRPr lang="es-MX" sz="1400" dirty="0">
              <a:solidFill>
                <a:srgbClr val="120832"/>
              </a:solidFill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20832"/>
                </a:solidFill>
                <a:latin typeface="Comic Sans MS" panose="030F0702030302020204" pitchFamily="66" charset="0"/>
              </a:rPr>
              <a:t>El usuario se debe lavar bien las manos después de retirarse los guantes</a:t>
            </a:r>
            <a:endParaRPr lang="es-CO" sz="1400" dirty="0">
              <a:solidFill>
                <a:srgbClr val="120832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F003F62-5641-5AFF-3EAB-6CC339E640DB}"/>
              </a:ext>
            </a:extLst>
          </p:cNvPr>
          <p:cNvSpPr txBox="1"/>
          <p:nvPr/>
        </p:nvSpPr>
        <p:spPr>
          <a:xfrm>
            <a:off x="307975" y="1397674"/>
            <a:ext cx="3593430" cy="38164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rgbClr val="00B050"/>
                </a:solidFill>
                <a:latin typeface="Comic Sans MS" panose="030F0702030302020204" pitchFamily="66" charset="0"/>
              </a:rPr>
              <a:t>Batas desechables</a:t>
            </a:r>
            <a:r>
              <a:rPr lang="es-MX" sz="1600" dirty="0">
                <a:latin typeface="Comic Sans MS" panose="030F0702030302020204" pitchFamily="66" charset="0"/>
              </a:rPr>
              <a:t>:</a:t>
            </a:r>
          </a:p>
          <a:p>
            <a:endParaRPr lang="es-MX" sz="1600" dirty="0"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20832"/>
                </a:solidFill>
                <a:latin typeface="Comic Sans MS" panose="030F0702030302020204" pitchFamily="66" charset="0"/>
              </a:rPr>
              <a:t>Se debe seleccionar el tipo de bata o delantal según el tipo de procedimiento que vaya a realizar (especialmente, de la cantidad de fluidos corporales esperados o químicos manipulados)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400" dirty="0">
              <a:solidFill>
                <a:srgbClr val="120832"/>
              </a:solidFill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20832"/>
                </a:solidFill>
                <a:latin typeface="Comic Sans MS" panose="030F0702030302020204" pitchFamily="66" charset="0"/>
              </a:rPr>
              <a:t>El usuario de este elemento debe retirarse con rapidez la bata o delantal cuando estén sucios y manipularla desde donde menos contaminación tenga.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400" dirty="0">
              <a:solidFill>
                <a:srgbClr val="120832"/>
              </a:solidFill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20832"/>
                </a:solidFill>
                <a:latin typeface="Comic Sans MS" panose="030F0702030302020204" pitchFamily="66" charset="0"/>
              </a:rPr>
              <a:t>Nunca se debe utilizar una bata fuera del servicio.</a:t>
            </a:r>
          </a:p>
        </p:txBody>
      </p:sp>
    </p:spTree>
    <p:extLst>
      <p:ext uri="{BB962C8B-B14F-4D97-AF65-F5344CB8AC3E}">
        <p14:creationId xmlns:p14="http://schemas.microsoft.com/office/powerpoint/2010/main" val="42150203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913120" y="5404174"/>
            <a:ext cx="2121406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" name="AutoShape 10" descr="Pantallas faciales o visores de segurid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DB33E54-91EA-2BCA-AC7A-D6CF6362C3FB}"/>
              </a:ext>
            </a:extLst>
          </p:cNvPr>
          <p:cNvSpPr txBox="1"/>
          <p:nvPr/>
        </p:nvSpPr>
        <p:spPr>
          <a:xfrm>
            <a:off x="4142037" y="370217"/>
            <a:ext cx="4512678" cy="40010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rgbClr val="00B050"/>
                </a:solidFill>
                <a:latin typeface="Comic Sans MS" panose="030F0702030302020204" pitchFamily="66" charset="0"/>
              </a:rPr>
              <a:t>Gafas</a:t>
            </a:r>
            <a:r>
              <a:rPr lang="es-MX" sz="1600" dirty="0">
                <a:latin typeface="Comic Sans MS" panose="030F0702030302020204" pitchFamily="66" charset="0"/>
              </a:rPr>
              <a:t>:</a:t>
            </a:r>
          </a:p>
          <a:p>
            <a:endParaRPr lang="es-MX" sz="1400" dirty="0"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20832"/>
                </a:solidFill>
                <a:latin typeface="Comic Sans MS" panose="030F0702030302020204" pitchFamily="66" charset="0"/>
              </a:rPr>
              <a:t>Las gafas proveen una barrera de protección para los ojos. Se deben sentir cómodas al usar y que cubran bien los ojos o los lentes personales. Algunas gafas cuentan con propiedades antiempañantes, que ayudan a mantener la claridad de la visión</a:t>
            </a:r>
            <a:r>
              <a:rPr lang="es-MX" sz="1400" b="0" i="0" dirty="0">
                <a:solidFill>
                  <a:srgbClr val="120832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algn="just"/>
            <a:endParaRPr lang="es-MX" sz="1400" dirty="0">
              <a:solidFill>
                <a:srgbClr val="120832"/>
              </a:solidFill>
              <a:latin typeface="Roboto" panose="020000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400" dirty="0">
                <a:latin typeface="Comic Sans MS" panose="030F0702030302020204" pitchFamily="66" charset="0"/>
              </a:rPr>
              <a:t>Las caretas, por su parte, se usan cuando se requiere protección total para el rostro. Por ejemplo, cuando se irriga una herida, se succionan secreciones abundantes o hay posibilidad de salpicaduras de drogas riesgosas. Las caretas deben cubrir desde la frente hasta debajo del mentón, y extenderse a los dos lados del rostro. Pueden usarse como sustitutas de las gafas.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F003F62-5641-5AFF-3EAB-6CC339E640DB}"/>
              </a:ext>
            </a:extLst>
          </p:cNvPr>
          <p:cNvSpPr txBox="1"/>
          <p:nvPr/>
        </p:nvSpPr>
        <p:spPr>
          <a:xfrm>
            <a:off x="307975" y="1076832"/>
            <a:ext cx="3593430" cy="510909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rgbClr val="00B050"/>
                </a:solidFill>
                <a:latin typeface="Comic Sans MS" panose="030F0702030302020204" pitchFamily="66" charset="0"/>
              </a:rPr>
              <a:t>Mascaras o tapabocas</a:t>
            </a:r>
            <a:endParaRPr lang="es-MX" sz="1600" dirty="0">
              <a:latin typeface="Comic Sans MS" panose="030F0702030302020204" pitchFamily="66" charset="0"/>
            </a:endParaRPr>
          </a:p>
          <a:p>
            <a:endParaRPr lang="es-MX" sz="1600" dirty="0"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20832"/>
                </a:solidFill>
                <a:latin typeface="Comic Sans MS" panose="030F0702030302020204" pitchFamily="66" charset="0"/>
              </a:rPr>
              <a:t>El usuario debe asegurarse de que el respirador se ajuste perfectamente al contorno de su nariz y boca.</a:t>
            </a:r>
          </a:p>
          <a:p>
            <a:pPr algn="just"/>
            <a:endParaRPr lang="es-MX" sz="1400" dirty="0">
              <a:solidFill>
                <a:srgbClr val="120832"/>
              </a:solidFill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20832"/>
                </a:solidFill>
                <a:latin typeface="Comic Sans MS" panose="030F0702030302020204" pitchFamily="66" charset="0"/>
              </a:rPr>
              <a:t>Se debe tener en cuenta que al usar máscara, pueden quedar espacios desprotegidos entre esta y el rostro.</a:t>
            </a:r>
          </a:p>
          <a:p>
            <a:pPr algn="just"/>
            <a:endParaRPr lang="es-MX" sz="1400" dirty="0">
              <a:solidFill>
                <a:srgbClr val="120832"/>
              </a:solidFill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20832"/>
                </a:solidFill>
                <a:latin typeface="Comic Sans MS" panose="030F0702030302020204" pitchFamily="66" charset="0"/>
              </a:rPr>
              <a:t>Es importante también tener en cuenta que las máscaras pueden perder sus propiedades protectoras, y deben ser reemplazadas cuando estén húmedas por saliva o secreciones respiratorias.</a:t>
            </a:r>
          </a:p>
          <a:p>
            <a:pPr algn="just"/>
            <a:endParaRPr lang="es-MX" sz="1400" dirty="0">
              <a:solidFill>
                <a:srgbClr val="120832"/>
              </a:solidFill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20832"/>
                </a:solidFill>
                <a:latin typeface="Comic Sans MS" panose="030F0702030302020204" pitchFamily="66" charset="0"/>
              </a:rPr>
              <a:t>Nunca se debe compartir, lavar o reutilizar máscaras o respiradores.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400" dirty="0">
              <a:solidFill>
                <a:srgbClr val="120832"/>
              </a:solidFill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20832"/>
                </a:solidFill>
                <a:latin typeface="Comic Sans MS" panose="030F0702030302020204" pitchFamily="66" charset="0"/>
              </a:rPr>
              <a:t>Para desecharlas se deben manipular de los resortes.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400" dirty="0">
              <a:solidFill>
                <a:srgbClr val="12083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0742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913120" y="5404174"/>
            <a:ext cx="2121406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" name="AutoShape 10" descr="Pantallas faciales o visores de segurid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402BB8A-8308-E69C-5FC3-F9BE9C2F46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474" t="16206" r="25527" b="21385"/>
          <a:stretch/>
        </p:blipFill>
        <p:spPr>
          <a:xfrm>
            <a:off x="5760720" y="2180115"/>
            <a:ext cx="3047348" cy="2139565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DB33E54-91EA-2BCA-AC7A-D6CF6362C3FB}"/>
              </a:ext>
            </a:extLst>
          </p:cNvPr>
          <p:cNvSpPr txBox="1"/>
          <p:nvPr/>
        </p:nvSpPr>
        <p:spPr>
          <a:xfrm>
            <a:off x="460375" y="1179095"/>
            <a:ext cx="4440488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rgbClr val="00B050"/>
                </a:solidFill>
                <a:latin typeface="Comic Sans MS" panose="030F0702030302020204" pitchFamily="66" charset="0"/>
              </a:rPr>
              <a:t>Recomendaciones a la hora de Usar Guantes</a:t>
            </a:r>
            <a:r>
              <a:rPr lang="es-MX" sz="1600" dirty="0">
                <a:latin typeface="Comic Sans MS" panose="030F0702030302020204" pitchFamily="66" charset="0"/>
              </a:rPr>
              <a:t>:</a:t>
            </a:r>
          </a:p>
          <a:p>
            <a:endParaRPr lang="es-MX" sz="1600" dirty="0"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b="0" i="0" dirty="0">
                <a:solidFill>
                  <a:srgbClr val="120832"/>
                </a:solidFill>
                <a:effectLst/>
                <a:latin typeface="Comic Sans MS" panose="030F0702030302020204" pitchFamily="66" charset="0"/>
              </a:rPr>
              <a:t>Verificar la composición de los guantes, en caso de alergia al látex.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rgbClr val="120832"/>
                </a:solidFill>
                <a:latin typeface="Comic Sans MS" panose="030F0702030302020204" pitchFamily="66" charset="0"/>
              </a:rPr>
              <a:t>Siempre se debe hacer el lavado de manos cuando se vayan a utilizar guantes</a:t>
            </a:r>
            <a:r>
              <a:rPr lang="es-MX" sz="1600" b="0" i="0" dirty="0">
                <a:solidFill>
                  <a:srgbClr val="120832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rgbClr val="120832"/>
                </a:solidFill>
                <a:latin typeface="Comic Sans MS" panose="030F0702030302020204" pitchFamily="66" charset="0"/>
              </a:rPr>
              <a:t>Los guantes no deben quedar muy sueltos, ni muy ajustados. Deben ajustarse a las manos del usuario en forma confortable</a:t>
            </a:r>
            <a:r>
              <a:rPr lang="es-MX" sz="1600" b="0" i="0" dirty="0">
                <a:solidFill>
                  <a:srgbClr val="120832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rgbClr val="120832"/>
                </a:solidFill>
                <a:latin typeface="Comic Sans MS" panose="030F0702030302020204" pitchFamily="66" charset="0"/>
              </a:rPr>
              <a:t>Al momento de trabajar en un paciente o en un área donde se manipulen medicamentos, se deben tocar primero las áreas menos susceptibles de estar contaminadas, y luego las contaminadas.</a:t>
            </a:r>
            <a:r>
              <a:rPr lang="es-MX" sz="1600" b="0" i="0" dirty="0">
                <a:solidFill>
                  <a:srgbClr val="120832"/>
                </a:solidFill>
                <a:effectLst/>
                <a:latin typeface="Roboto" panose="02000000000000000000" pitchFamily="2" charset="0"/>
              </a:rPr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rgbClr val="120832"/>
                </a:solidFill>
                <a:latin typeface="Comic Sans MS" panose="030F0702030302020204" pitchFamily="66" charset="0"/>
              </a:rPr>
              <a:t>El usuario nunca se debe tocar el rostro, los ojos u otras partes expuestas del cuerpo y conviene ajustar otros elementos de protección personal de salud y bioseguridad mientras se estén usando guantes contaminados.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1600" dirty="0">
              <a:solidFill>
                <a:srgbClr val="120832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600" b="0" i="0" dirty="0">
              <a:solidFill>
                <a:srgbClr val="120832"/>
              </a:solidFill>
              <a:effectLst/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361696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849917" y="1142871"/>
            <a:ext cx="78185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s-MX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conceptos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60" t="26770" r="24320" b="8462"/>
          <a:stretch/>
        </p:blipFill>
        <p:spPr bwMode="auto">
          <a:xfrm>
            <a:off x="1863209" y="601970"/>
            <a:ext cx="5417582" cy="5317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3687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5789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4307</TotalTime>
  <Words>2108</Words>
  <Application>Microsoft Office PowerPoint</Application>
  <PresentationFormat>Presentación en pantalla (4:3)</PresentationFormat>
  <Paragraphs>178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2" baseType="lpstr">
      <vt:lpstr>Arial</vt:lpstr>
      <vt:lpstr>Calibri</vt:lpstr>
      <vt:lpstr>Calibri Light</vt:lpstr>
      <vt:lpstr>Comic Sans MS</vt:lpstr>
      <vt:lpstr>Roboto</vt:lpstr>
      <vt:lpstr>Symbol</vt:lpstr>
      <vt:lpstr>Tempus Sans ITC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ETCLINLAJAS2</dc:creator>
  <cp:lastModifiedBy>LAJAS</cp:lastModifiedBy>
  <cp:revision>392</cp:revision>
  <dcterms:created xsi:type="dcterms:W3CDTF">2018-01-25T14:07:46Z</dcterms:created>
  <dcterms:modified xsi:type="dcterms:W3CDTF">2023-03-07T16:47:54Z</dcterms:modified>
</cp:coreProperties>
</file>