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5" r:id="rId4"/>
    <p:sldId id="259" r:id="rId5"/>
    <p:sldId id="266" r:id="rId6"/>
    <p:sldId id="267" r:id="rId7"/>
    <p:sldId id="261" r:id="rId8"/>
    <p:sldId id="286" r:id="rId9"/>
    <p:sldId id="285" r:id="rId10"/>
    <p:sldId id="263" r:id="rId11"/>
    <p:sldId id="264" r:id="rId12"/>
    <p:sldId id="270" r:id="rId13"/>
    <p:sldId id="269" r:id="rId14"/>
    <p:sldId id="262" r:id="rId15"/>
    <p:sldId id="273" r:id="rId16"/>
    <p:sldId id="272" r:id="rId17"/>
    <p:sldId id="271" r:id="rId18"/>
    <p:sldId id="275" r:id="rId19"/>
    <p:sldId id="276" r:id="rId20"/>
    <p:sldId id="282" r:id="rId21"/>
    <p:sldId id="283" r:id="rId22"/>
    <p:sldId id="281" r:id="rId23"/>
    <p:sldId id="278" r:id="rId24"/>
    <p:sldId id="280" r:id="rId25"/>
    <p:sldId id="284" r:id="rId26"/>
    <p:sldId id="279" r:id="rId27"/>
    <p:sldId id="274" r:id="rId28"/>
    <p:sldId id="260" r:id="rId29"/>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B5E9"/>
    <a:srgbClr val="33CCCC"/>
    <a:srgbClr val="E2CFF1"/>
    <a:srgbClr val="F27272"/>
    <a:srgbClr val="CEA202"/>
    <a:srgbClr val="437E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1" d="100"/>
          <a:sy n="101" d="100"/>
        </p:scale>
        <p:origin x="12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0A2A3D4-77DD-485F-8A69-45E92E1B52D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xmlns="" id="{7B404C85-BACC-491D-B787-77C2ACAC84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xmlns="" id="{C3B5144E-3F46-4458-9B76-B9D9A859D008}"/>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5" name="Marcador de pie de página 4">
            <a:extLst>
              <a:ext uri="{FF2B5EF4-FFF2-40B4-BE49-F238E27FC236}">
                <a16:creationId xmlns:a16="http://schemas.microsoft.com/office/drawing/2014/main" xmlns="" id="{D96F0FDC-F16D-44CA-9D76-7249E7F5586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04611D01-0C6E-4704-8C88-1CDD78F0545E}"/>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3834594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55DEFA9-5A28-40DD-83E5-45F59DD3568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864B6831-F307-423F-87FF-D81D68AC213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442F39D9-9137-44B0-BC81-E6132FB95EB5}"/>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5" name="Marcador de pie de página 4">
            <a:extLst>
              <a:ext uri="{FF2B5EF4-FFF2-40B4-BE49-F238E27FC236}">
                <a16:creationId xmlns:a16="http://schemas.microsoft.com/office/drawing/2014/main" xmlns="" id="{8AF15368-D5E6-4DB2-80EB-4F4DA53BF63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886A9A58-2358-4075-8C42-94D8841C5E1B}"/>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67585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0FDF8AB-8429-4387-9F21-3F311C1AC44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D7512EE2-05CC-45AC-AFA4-3150D84151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EEE1BF1C-2AAC-400E-832C-C4F6FAA330C7}"/>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5" name="Marcador de pie de página 4">
            <a:extLst>
              <a:ext uri="{FF2B5EF4-FFF2-40B4-BE49-F238E27FC236}">
                <a16:creationId xmlns:a16="http://schemas.microsoft.com/office/drawing/2014/main" xmlns="" id="{5D1DE5EA-1732-463B-9B7C-2E33CA3E442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24846C93-7085-46E6-94FE-04EC3F0FB455}"/>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841198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EB46118-DA5B-4C4E-A76F-A7A3F0E507A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6259AA0B-F208-4A97-8C5E-49302EF8BD8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xmlns="" id="{0DCC5DD5-3DDC-4969-B76A-F982E4136E9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xmlns="" id="{64DA5663-A83B-4F37-B991-D0CD6A3797E3}"/>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6" name="Marcador de pie de página 5">
            <a:extLst>
              <a:ext uri="{FF2B5EF4-FFF2-40B4-BE49-F238E27FC236}">
                <a16:creationId xmlns:a16="http://schemas.microsoft.com/office/drawing/2014/main" xmlns="" id="{08EB77A4-8502-4A3B-805B-D21D2EF978A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6D175314-7E77-44A7-A148-93342F040FB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953938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C848CD2-D21E-48F2-A45A-8939FA03DE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E744E81D-98D0-4A58-AC8B-F0703EA2F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D77D5619-0D69-4A62-AEEE-549EC8867E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xmlns="" id="{A2056F1B-DEE8-4468-8F12-E9EDA8AEC3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FDBF0D4A-00EC-45DD-A0F5-BA37D0550A9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xmlns="" id="{A1F23EAF-51D9-4A86-BF36-10D9F63FCF2C}"/>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8" name="Marcador de pie de página 7">
            <a:extLst>
              <a:ext uri="{FF2B5EF4-FFF2-40B4-BE49-F238E27FC236}">
                <a16:creationId xmlns:a16="http://schemas.microsoft.com/office/drawing/2014/main" xmlns="" id="{92880512-3947-495B-8B6A-34D0674901C8}"/>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xmlns="" id="{0E15EC79-CDBA-4CE7-8FCE-DAA08F5EBBD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86687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A177596-583B-4C90-A8D9-ABA74F95573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xmlns="" id="{2C3C65AA-9343-4473-98CA-E94C7A30B758}"/>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4" name="Marcador de pie de página 3">
            <a:extLst>
              <a:ext uri="{FF2B5EF4-FFF2-40B4-BE49-F238E27FC236}">
                <a16:creationId xmlns:a16="http://schemas.microsoft.com/office/drawing/2014/main" xmlns="" id="{5529685B-28AC-4591-86BE-6502BF1D62F2}"/>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xmlns="" id="{C8230E97-13D6-4114-90DA-96ADEE0D1BF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238582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8F1103FC-1DAC-4FEA-8613-238E17200593}"/>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3" name="Marcador de pie de página 2">
            <a:extLst>
              <a:ext uri="{FF2B5EF4-FFF2-40B4-BE49-F238E27FC236}">
                <a16:creationId xmlns:a16="http://schemas.microsoft.com/office/drawing/2014/main" xmlns="" id="{EEA1991E-C6A5-4953-8752-0B984C29A9CF}"/>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xmlns="" id="{1F82DC38-FB2F-4AC9-AEDA-439D21F43DA3}"/>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402314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9DBF5DB-716A-47FA-9B0A-EB272C86F7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4A4E7DFB-4E08-4F86-9067-9565515EFA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xmlns="" id="{39A5E53B-B734-422B-9EF9-18DC89F26C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AC4430B3-FC6F-4E6E-B4C4-447C615ED77E}"/>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6" name="Marcador de pie de página 5">
            <a:extLst>
              <a:ext uri="{FF2B5EF4-FFF2-40B4-BE49-F238E27FC236}">
                <a16:creationId xmlns:a16="http://schemas.microsoft.com/office/drawing/2014/main" xmlns="" id="{6E82FBC6-5567-4ADE-B45C-328F1894C47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AEF27AFB-45EB-4A69-AEDC-1EF99CEF6CE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514229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5EECE3F-47BB-48D6-8775-B904F9EFBE0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xmlns="" id="{901B6322-D6ED-4157-A847-A0CF71649E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xmlns="" id="{FEF21633-AEC8-4E17-9D33-B6578B0E39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88C8BC57-D42F-4754-A410-76A0CA112573}"/>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6" name="Marcador de pie de página 5">
            <a:extLst>
              <a:ext uri="{FF2B5EF4-FFF2-40B4-BE49-F238E27FC236}">
                <a16:creationId xmlns:a16="http://schemas.microsoft.com/office/drawing/2014/main" xmlns="" id="{2E6E21A3-9E68-43F7-B9C3-1C9D9A02CA1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6D674F4B-4C3A-48D6-AFC4-B2DD05B50629}"/>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19047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F1ADD61-B4FF-402D-808A-696AF1821B9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xmlns="" id="{9DF2F584-2BD6-4B62-8673-839BAF708B2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927D21D9-5118-4DC7-9B3D-B268AF493DAD}"/>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5" name="Marcador de pie de página 4">
            <a:extLst>
              <a:ext uri="{FF2B5EF4-FFF2-40B4-BE49-F238E27FC236}">
                <a16:creationId xmlns:a16="http://schemas.microsoft.com/office/drawing/2014/main" xmlns="" id="{9F044A46-07F8-4713-BC14-04DC349E7DE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AF44AE45-3D81-44D6-B8F7-049EB17C5BC9}"/>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158773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6A3E6E32-5755-4F3C-B57B-795517925B3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xmlns="" id="{B45BAFCF-6BEC-4322-9288-D0EB87FC31E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E5FB5AE0-98CD-4513-9F23-81CC19658268}"/>
              </a:ext>
            </a:extLst>
          </p:cNvPr>
          <p:cNvSpPr>
            <a:spLocks noGrp="1"/>
          </p:cNvSpPr>
          <p:nvPr>
            <p:ph type="dt" sz="half" idx="10"/>
          </p:nvPr>
        </p:nvSpPr>
        <p:spPr/>
        <p:txBody>
          <a:bodyPr/>
          <a:lstStyle/>
          <a:p>
            <a:fld id="{7A455A47-865E-4CE1-91CA-BC86FD2552EE}" type="datetimeFigureOut">
              <a:rPr lang="es-CO" smtClean="0"/>
              <a:t>15/02/2023</a:t>
            </a:fld>
            <a:endParaRPr lang="es-CO"/>
          </a:p>
        </p:txBody>
      </p:sp>
      <p:sp>
        <p:nvSpPr>
          <p:cNvPr id="5" name="Marcador de pie de página 4">
            <a:extLst>
              <a:ext uri="{FF2B5EF4-FFF2-40B4-BE49-F238E27FC236}">
                <a16:creationId xmlns:a16="http://schemas.microsoft.com/office/drawing/2014/main" xmlns="" id="{4864AC81-DD7E-49D9-BB3D-FD071400CB3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AD300D98-BCAD-4716-AE66-2F1877857C30}"/>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1144502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A4584E81-3C2C-4947-88D7-EA900915B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041A4D9D-CF3C-4A14-8764-DC2E2961F0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6FE49306-17CF-42A1-8255-C2CCE8BD05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55A47-865E-4CE1-91CA-BC86FD2552EE}" type="datetimeFigureOut">
              <a:rPr lang="es-CO" smtClean="0"/>
              <a:t>15/02/2023</a:t>
            </a:fld>
            <a:endParaRPr lang="es-CO"/>
          </a:p>
        </p:txBody>
      </p:sp>
      <p:sp>
        <p:nvSpPr>
          <p:cNvPr id="5" name="Marcador de pie de página 4">
            <a:extLst>
              <a:ext uri="{FF2B5EF4-FFF2-40B4-BE49-F238E27FC236}">
                <a16:creationId xmlns:a16="http://schemas.microsoft.com/office/drawing/2014/main" xmlns="" id="{60791001-8274-41A1-875F-3A5FBCB1CB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xmlns="" id="{D2D4DC40-271B-49B3-92F5-04AE8BF44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60F35-FD02-4B13-8F67-C841E09E60C9}" type="slidenum">
              <a:rPr lang="es-CO" smtClean="0"/>
              <a:t>‹Nº›</a:t>
            </a:fld>
            <a:endParaRPr lang="es-CO"/>
          </a:p>
        </p:txBody>
      </p:sp>
    </p:spTree>
    <p:extLst>
      <p:ext uri="{BB962C8B-B14F-4D97-AF65-F5344CB8AC3E}">
        <p14:creationId xmlns:p14="http://schemas.microsoft.com/office/powerpoint/2010/main" val="694291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DA9C06F2-4387-42BC-A699-CFC523520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8028" y="2406071"/>
            <a:ext cx="3038566" cy="1508907"/>
          </a:xfrm>
          <a:prstGeom prst="rect">
            <a:avLst/>
          </a:prstGeom>
        </p:spPr>
      </p:pic>
      <p:pic>
        <p:nvPicPr>
          <p:cNvPr id="3" name="Imagen 2">
            <a:extLst>
              <a:ext uri="{FF2B5EF4-FFF2-40B4-BE49-F238E27FC236}">
                <a16:creationId xmlns:a16="http://schemas.microsoft.com/office/drawing/2014/main" xmlns="" id="{A83D7C17-B175-4D88-99E7-C78FF61913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25675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A4814BD5-C8F8-406A-9504-67B301AB67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6 Título">
            <a:extLst>
              <a:ext uri="{FF2B5EF4-FFF2-40B4-BE49-F238E27FC236}">
                <a16:creationId xmlns:a16="http://schemas.microsoft.com/office/drawing/2014/main" xmlns="" id="{E30241D5-1CAA-42B3-94EF-66FCF3F252B4}"/>
              </a:ext>
            </a:extLst>
          </p:cNvPr>
          <p:cNvSpPr>
            <a:spLocks noGrp="1"/>
          </p:cNvSpPr>
          <p:nvPr>
            <p:ph type="ctrTitle"/>
          </p:nvPr>
        </p:nvSpPr>
        <p:spPr>
          <a:xfrm>
            <a:off x="1743075" y="1817688"/>
            <a:ext cx="8239125" cy="2387600"/>
          </a:xfrm>
        </p:spPr>
        <p:txBody>
          <a:bodyPr>
            <a:normAutofit/>
          </a:bodyPr>
          <a:lstStyle/>
          <a:p>
            <a:r>
              <a:rPr lang="es-ES" sz="2400" b="1" dirty="0" smtClean="0">
                <a:solidFill>
                  <a:schemeClr val="bg1"/>
                </a:solidFill>
              </a:rPr>
              <a:t/>
            </a:r>
            <a:br>
              <a:rPr lang="es-ES" sz="2400" b="1" dirty="0" smtClean="0">
                <a:solidFill>
                  <a:schemeClr val="bg1"/>
                </a:solidFill>
              </a:rPr>
            </a:br>
            <a:r>
              <a:rPr lang="es-ES" sz="4400" b="1" dirty="0" smtClean="0">
                <a:solidFill>
                  <a:schemeClr val="bg1"/>
                </a:solidFill>
              </a:rPr>
              <a:t>ATENCION HUMANIZADA EN </a:t>
            </a:r>
            <a:r>
              <a:rPr lang="es-ES" sz="4400" b="1" dirty="0" smtClean="0">
                <a:solidFill>
                  <a:schemeClr val="bg1"/>
                </a:solidFill>
              </a:rPr>
              <a:t>SALUD</a:t>
            </a:r>
            <a:br>
              <a:rPr lang="es-ES" sz="4400" b="1" dirty="0" smtClean="0">
                <a:solidFill>
                  <a:schemeClr val="bg1"/>
                </a:solidFill>
              </a:rPr>
            </a:br>
            <a:r>
              <a:rPr lang="es-ES" sz="4400" b="1" dirty="0" smtClean="0">
                <a:solidFill>
                  <a:schemeClr val="bg1"/>
                </a:solidFill>
              </a:rPr>
              <a:t> </a:t>
            </a:r>
            <a:br>
              <a:rPr lang="es-ES" sz="4400" b="1" dirty="0" smtClean="0">
                <a:solidFill>
                  <a:schemeClr val="bg1"/>
                </a:solidFill>
              </a:rPr>
            </a:br>
            <a:r>
              <a:rPr lang="es-ES" sz="4400" b="1" dirty="0" smtClean="0">
                <a:solidFill>
                  <a:schemeClr val="bg1"/>
                </a:solidFill>
              </a:rPr>
              <a:t>Febrero de 2023</a:t>
            </a:r>
            <a:endParaRPr lang="es-ES" sz="4400" b="1" dirty="0">
              <a:solidFill>
                <a:schemeClr val="bg1"/>
              </a:solidFill>
            </a:endParaRPr>
          </a:p>
        </p:txBody>
      </p:sp>
      <p:sp>
        <p:nvSpPr>
          <p:cNvPr id="6" name="3 Título">
            <a:extLst>
              <a:ext uri="{FF2B5EF4-FFF2-40B4-BE49-F238E27FC236}">
                <a16:creationId xmlns:a16="http://schemas.microsoft.com/office/drawing/2014/main" xmlns="" id="{48EA6D6A-74BE-4EF4-A5FE-FA99D7B2E2F6}"/>
              </a:ext>
            </a:extLst>
          </p:cNvPr>
          <p:cNvSpPr txBox="1">
            <a:spLocks/>
          </p:cNvSpPr>
          <p:nvPr/>
        </p:nvSpPr>
        <p:spPr bwMode="auto">
          <a:xfrm>
            <a:off x="3295258" y="4699438"/>
            <a:ext cx="5829300" cy="377429"/>
          </a:xfrm>
          <a:prstGeom prst="rect">
            <a:avLst/>
          </a:prstGeom>
          <a:noFill/>
          <a:ln w="9525">
            <a:noFill/>
            <a:miter lim="800000"/>
            <a:headEnd/>
            <a:tailEnd/>
          </a:ln>
        </p:spPr>
        <p:txBody>
          <a:bodyPr anchor="ctr">
            <a:normAutofit fontScale="97500"/>
          </a:bodyPr>
          <a:lstStyle/>
          <a:p>
            <a:pPr algn="ctr">
              <a:defRPr/>
            </a:pPr>
            <a:r>
              <a:rPr lang="es-MX" sz="1500" b="1" dirty="0" smtClean="0">
                <a:solidFill>
                  <a:schemeClr val="bg1"/>
                </a:solidFill>
                <a:latin typeface="Arial" panose="020B0604020202020204" pitchFamily="34" charset="0"/>
                <a:ea typeface="+mj-ea"/>
                <a:cs typeface="Arial" panose="020B0604020202020204" pitchFamily="34" charset="0"/>
              </a:rPr>
              <a:t>CARMEN ELENA PAREDES BURBANO</a:t>
            </a:r>
            <a:endParaRPr lang="es-CO" sz="2100" dirty="0">
              <a:solidFill>
                <a:schemeClr val="bg1"/>
              </a:solidFill>
              <a:latin typeface="Arial" panose="020B0604020202020204" pitchFamily="34" charset="0"/>
              <a:ea typeface="+mj-ea"/>
              <a:cs typeface="Arial" panose="020B0604020202020204" pitchFamily="34" charset="0"/>
            </a:endParaRPr>
          </a:p>
        </p:txBody>
      </p:sp>
      <p:sp>
        <p:nvSpPr>
          <p:cNvPr id="8" name="4 Subtítulo">
            <a:extLst>
              <a:ext uri="{FF2B5EF4-FFF2-40B4-BE49-F238E27FC236}">
                <a16:creationId xmlns:a16="http://schemas.microsoft.com/office/drawing/2014/main" xmlns="" id="{C9657E82-5419-4C22-889F-9D0EFAF8C2EE}"/>
              </a:ext>
            </a:extLst>
          </p:cNvPr>
          <p:cNvSpPr txBox="1">
            <a:spLocks/>
          </p:cNvSpPr>
          <p:nvPr/>
        </p:nvSpPr>
        <p:spPr bwMode="auto">
          <a:xfrm>
            <a:off x="3781033" y="5023289"/>
            <a:ext cx="4800600" cy="270272"/>
          </a:xfrm>
          <a:prstGeom prst="rect">
            <a:avLst/>
          </a:prstGeom>
          <a:noFill/>
          <a:ln w="9525">
            <a:noFill/>
            <a:miter lim="800000"/>
            <a:headEnd/>
            <a:tailEnd/>
          </a:ln>
        </p:spPr>
        <p:txBody>
          <a:bodyPr/>
          <a:lstStyle/>
          <a:p>
            <a:pPr algn="ctr">
              <a:spcBef>
                <a:spcPct val="20000"/>
              </a:spcBef>
              <a:buFont typeface="Arial" pitchFamily="34" charset="0"/>
              <a:buNone/>
            </a:pPr>
            <a:r>
              <a:rPr lang="es-CO" sz="1200" dirty="0" smtClean="0">
                <a:solidFill>
                  <a:schemeClr val="bg1"/>
                </a:solidFill>
                <a:latin typeface="Arial" panose="020B0604020202020204" pitchFamily="34" charset="0"/>
                <a:cs typeface="Arial" panose="020B0604020202020204" pitchFamily="34" charset="0"/>
              </a:rPr>
              <a:t>LIDER HUMANIZACION  </a:t>
            </a:r>
            <a:endParaRPr lang="es-CO"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2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1023"/>
            <a:ext cx="12192000" cy="6858000"/>
          </a:xfrm>
          <a:prstGeom prst="rect">
            <a:avLst/>
          </a:prstGeom>
        </p:spPr>
      </p:pic>
      <p:sp>
        <p:nvSpPr>
          <p:cNvPr id="2" name="CuadroTexto 1"/>
          <p:cNvSpPr txBox="1"/>
          <p:nvPr/>
        </p:nvSpPr>
        <p:spPr>
          <a:xfrm>
            <a:off x="0" y="431519"/>
            <a:ext cx="12191999" cy="6309420"/>
          </a:xfrm>
          <a:prstGeom prst="rect">
            <a:avLst/>
          </a:prstGeom>
          <a:noFill/>
        </p:spPr>
        <p:txBody>
          <a:bodyPr wrap="square" rtlCol="0">
            <a:spAutoFit/>
          </a:bodyPr>
          <a:lstStyle/>
          <a:p>
            <a:r>
              <a:rPr lang="es-CO" sz="2000" dirty="0" smtClean="0">
                <a:solidFill>
                  <a:schemeClr val="accent1">
                    <a:lumMod val="50000"/>
                  </a:schemeClr>
                </a:solidFill>
              </a:rPr>
              <a:t>	La </a:t>
            </a:r>
            <a:r>
              <a:rPr lang="es-CO" sz="2000" dirty="0">
                <a:solidFill>
                  <a:schemeClr val="accent1">
                    <a:lumMod val="50000"/>
                  </a:schemeClr>
                </a:solidFill>
              </a:rPr>
              <a:t>persona es una unidad, por ello es deshumanizante ver solamente una parte del hombre. </a:t>
            </a:r>
            <a:endParaRPr lang="es-CO" sz="2000" dirty="0" smtClean="0">
              <a:solidFill>
                <a:schemeClr val="accent1">
                  <a:lumMod val="50000"/>
                </a:schemeClr>
              </a:solidFill>
            </a:endParaRPr>
          </a:p>
          <a:p>
            <a:r>
              <a:rPr lang="es-CO" sz="2000" dirty="0" smtClean="0">
                <a:solidFill>
                  <a:schemeClr val="accent1">
                    <a:lumMod val="50000"/>
                  </a:schemeClr>
                </a:solidFill>
              </a:rPr>
              <a:t>	Corazones </a:t>
            </a:r>
            <a:r>
              <a:rPr lang="es-CO" sz="2000" dirty="0">
                <a:solidFill>
                  <a:schemeClr val="accent1">
                    <a:lumMod val="50000"/>
                  </a:schemeClr>
                </a:solidFill>
              </a:rPr>
              <a:t>separados de la cabeza, cuerpos separados de su psiquismo, hombres separados de su </a:t>
            </a:r>
            <a:endParaRPr lang="es-CO" sz="2000" dirty="0" smtClean="0">
              <a:solidFill>
                <a:schemeClr val="accent1">
                  <a:lumMod val="50000"/>
                </a:schemeClr>
              </a:solidFill>
            </a:endParaRPr>
          </a:p>
          <a:p>
            <a:r>
              <a:rPr lang="es-CO" sz="2000" dirty="0">
                <a:solidFill>
                  <a:schemeClr val="accent1">
                    <a:lumMod val="50000"/>
                  </a:schemeClr>
                </a:solidFill>
              </a:rPr>
              <a:t>	</a:t>
            </a:r>
            <a:r>
              <a:rPr lang="es-CO" sz="2000" dirty="0" smtClean="0">
                <a:solidFill>
                  <a:schemeClr val="accent1">
                    <a:lumMod val="50000"/>
                  </a:schemeClr>
                </a:solidFill>
              </a:rPr>
              <a:t>entorno </a:t>
            </a:r>
            <a:r>
              <a:rPr lang="es-CO" sz="2000" dirty="0">
                <a:solidFill>
                  <a:schemeClr val="accent1">
                    <a:lumMod val="50000"/>
                  </a:schemeClr>
                </a:solidFill>
              </a:rPr>
              <a:t>material y </a:t>
            </a:r>
            <a:r>
              <a:rPr lang="es-CO" sz="2000" dirty="0" smtClean="0">
                <a:solidFill>
                  <a:schemeClr val="accent1">
                    <a:lumMod val="50000"/>
                  </a:schemeClr>
                </a:solidFill>
              </a:rPr>
              <a:t>cultural.</a:t>
            </a:r>
          </a:p>
          <a:p>
            <a:endParaRPr lang="es-CO" sz="2000" dirty="0" smtClean="0">
              <a:solidFill>
                <a:schemeClr val="accent1">
                  <a:lumMod val="50000"/>
                </a:schemeClr>
              </a:solidFill>
            </a:endParaRPr>
          </a:p>
          <a:p>
            <a:pPr algn="ctr"/>
            <a:r>
              <a:rPr lang="es-CO" sz="3600" b="1" dirty="0" smtClean="0">
                <a:solidFill>
                  <a:schemeClr val="accent1">
                    <a:lumMod val="50000"/>
                  </a:schemeClr>
                </a:solidFill>
              </a:rPr>
              <a:t>COSIFICACION DEL PACIENTE </a:t>
            </a:r>
          </a:p>
          <a:p>
            <a:endParaRPr lang="es-CO" sz="2000" dirty="0" smtClean="0">
              <a:solidFill>
                <a:schemeClr val="accent1">
                  <a:lumMod val="50000"/>
                </a:schemeClr>
              </a:solidFill>
            </a:endParaRPr>
          </a:p>
          <a:p>
            <a:endParaRPr lang="es-CO" sz="2000" dirty="0">
              <a:solidFill>
                <a:schemeClr val="accent6">
                  <a:lumMod val="75000"/>
                </a:schemeClr>
              </a:solidFill>
            </a:endParaRPr>
          </a:p>
          <a:p>
            <a:endParaRPr lang="es-CO" sz="2000" dirty="0" smtClean="0">
              <a:solidFill>
                <a:schemeClr val="accent1">
                  <a:lumMod val="50000"/>
                </a:schemeClr>
              </a:solidFill>
            </a:endParaRPr>
          </a:p>
          <a:p>
            <a:endParaRPr lang="es-CO" sz="2000" dirty="0">
              <a:solidFill>
                <a:schemeClr val="accent1">
                  <a:lumMod val="50000"/>
                </a:schemeClr>
              </a:solidFill>
            </a:endParaRPr>
          </a:p>
          <a:p>
            <a:endParaRPr lang="es-CO" sz="2000" dirty="0" smtClean="0">
              <a:solidFill>
                <a:schemeClr val="accent1">
                  <a:lumMod val="50000"/>
                </a:schemeClr>
              </a:solidFill>
            </a:endParaRPr>
          </a:p>
          <a:p>
            <a:endParaRPr lang="es-CO" sz="2000" dirty="0">
              <a:solidFill>
                <a:schemeClr val="accent1">
                  <a:lumMod val="50000"/>
                </a:schemeClr>
              </a:solidFill>
            </a:endParaRPr>
          </a:p>
          <a:p>
            <a:endParaRPr lang="es-CO" sz="2000" dirty="0" smtClean="0">
              <a:solidFill>
                <a:schemeClr val="accent1">
                  <a:lumMod val="50000"/>
                </a:schemeClr>
              </a:solidFill>
            </a:endParaRPr>
          </a:p>
          <a:p>
            <a:endParaRPr lang="es-CO" sz="2000" dirty="0">
              <a:solidFill>
                <a:schemeClr val="accent1">
                  <a:lumMod val="50000"/>
                </a:schemeClr>
              </a:solidFill>
            </a:endParaRPr>
          </a:p>
          <a:p>
            <a:pPr algn="ctr"/>
            <a:endParaRPr lang="es-CO" sz="2800" b="1" dirty="0" smtClean="0">
              <a:solidFill>
                <a:schemeClr val="accent6">
                  <a:lumMod val="50000"/>
                </a:schemeClr>
              </a:solidFill>
            </a:endParaRPr>
          </a:p>
          <a:p>
            <a:pPr algn="ctr"/>
            <a:endParaRPr lang="es-CO" sz="2800" b="1" dirty="0">
              <a:solidFill>
                <a:schemeClr val="accent6">
                  <a:lumMod val="50000"/>
                </a:schemeClr>
              </a:solidFill>
            </a:endParaRPr>
          </a:p>
          <a:p>
            <a:pPr algn="ctr"/>
            <a:r>
              <a:rPr lang="es-CO" sz="2800" b="1" dirty="0" smtClean="0">
                <a:solidFill>
                  <a:schemeClr val="accent6">
                    <a:lumMod val="50000"/>
                  </a:schemeClr>
                </a:solidFill>
              </a:rPr>
              <a:t>La </a:t>
            </a:r>
            <a:r>
              <a:rPr lang="es-CO" sz="2800" b="1" dirty="0">
                <a:solidFill>
                  <a:schemeClr val="accent6">
                    <a:lumMod val="50000"/>
                  </a:schemeClr>
                </a:solidFill>
              </a:rPr>
              <a:t>humanización de la medicina implica ver al hombre en su íntegra totalidad.</a:t>
            </a:r>
          </a:p>
          <a:p>
            <a:pPr algn="ctr"/>
            <a:endParaRPr lang="es-CO" sz="2400" dirty="0">
              <a:solidFill>
                <a:schemeClr val="accent1">
                  <a:lumMod val="50000"/>
                </a:schemeClr>
              </a:solidFill>
            </a:endParaRPr>
          </a:p>
          <a:p>
            <a:endParaRPr lang="es-CO" sz="2000" dirty="0">
              <a:solidFill>
                <a:schemeClr val="accent1">
                  <a:lumMod val="50000"/>
                </a:schemeClr>
              </a:solidFill>
            </a:endParaRPr>
          </a:p>
        </p:txBody>
      </p:sp>
      <p:sp>
        <p:nvSpPr>
          <p:cNvPr id="4" name="Llamada ovalada 3"/>
          <p:cNvSpPr/>
          <p:nvPr/>
        </p:nvSpPr>
        <p:spPr>
          <a:xfrm flipH="1">
            <a:off x="9387992" y="1726362"/>
            <a:ext cx="2121582" cy="1220065"/>
          </a:xfrm>
          <a:prstGeom prst="wedgeEllipseCallou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latin typeface="MV Boli" panose="02000500030200090000" pitchFamily="2" charset="0"/>
                <a:cs typeface="MV Boli" panose="02000500030200090000" pitchFamily="2" charset="0"/>
              </a:rPr>
              <a:t>Paciente del Doctor…….</a:t>
            </a:r>
            <a:endParaRPr lang="es-MX" sz="2000" dirty="0">
              <a:latin typeface="MV Boli" panose="02000500030200090000" pitchFamily="2" charset="0"/>
              <a:cs typeface="MV Boli" panose="02000500030200090000" pitchFamily="2" charset="0"/>
            </a:endParaRPr>
          </a:p>
        </p:txBody>
      </p:sp>
      <p:sp>
        <p:nvSpPr>
          <p:cNvPr id="11" name="Llamada ovalada 10"/>
          <p:cNvSpPr/>
          <p:nvPr/>
        </p:nvSpPr>
        <p:spPr>
          <a:xfrm>
            <a:off x="4829175" y="2392548"/>
            <a:ext cx="2651434" cy="1107758"/>
          </a:xfrm>
          <a:prstGeom prst="wedgeEllipse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latin typeface="MV Boli" panose="02000500030200090000" pitchFamily="2" charset="0"/>
                <a:cs typeface="MV Boli" panose="02000500030200090000" pitchFamily="2" charset="0"/>
              </a:rPr>
              <a:t>Paciente  para al eco….. </a:t>
            </a:r>
            <a:endParaRPr lang="es-MX" sz="2000" dirty="0">
              <a:latin typeface="MV Boli" panose="02000500030200090000" pitchFamily="2" charset="0"/>
              <a:cs typeface="MV Boli" panose="02000500030200090000" pitchFamily="2" charset="0"/>
            </a:endParaRPr>
          </a:p>
        </p:txBody>
      </p:sp>
      <p:sp>
        <p:nvSpPr>
          <p:cNvPr id="12" name="Llamada ovalada 11"/>
          <p:cNvSpPr/>
          <p:nvPr/>
        </p:nvSpPr>
        <p:spPr>
          <a:xfrm>
            <a:off x="1816254" y="3842054"/>
            <a:ext cx="2560658" cy="1224137"/>
          </a:xfrm>
          <a:prstGeom prst="wedgeEllipse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latin typeface="MV Boli" panose="02000500030200090000" pitchFamily="2" charset="0"/>
                <a:cs typeface="MV Boli" panose="02000500030200090000" pitchFamily="2" charset="0"/>
              </a:rPr>
              <a:t>Paciente de la remisión  </a:t>
            </a:r>
            <a:endParaRPr lang="es-MX" sz="2000" dirty="0">
              <a:latin typeface="MV Boli" panose="02000500030200090000" pitchFamily="2" charset="0"/>
              <a:cs typeface="MV Boli" panose="02000500030200090000" pitchFamily="2" charset="0"/>
            </a:endParaRPr>
          </a:p>
        </p:txBody>
      </p:sp>
      <p:sp>
        <p:nvSpPr>
          <p:cNvPr id="13" name="Llamada ovalada 12"/>
          <p:cNvSpPr/>
          <p:nvPr/>
        </p:nvSpPr>
        <p:spPr>
          <a:xfrm flipH="1">
            <a:off x="710716" y="1866370"/>
            <a:ext cx="2211076" cy="1217426"/>
          </a:xfrm>
          <a:prstGeom prst="wedgeEllipseCallout">
            <a:avLst/>
          </a:prstGeom>
          <a:solidFill>
            <a:srgbClr val="CEA2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latin typeface="MV Boli" panose="02000500030200090000" pitchFamily="2" charset="0"/>
                <a:cs typeface="MV Boli" panose="02000500030200090000" pitchFamily="2" charset="0"/>
              </a:rPr>
              <a:t>Paciente de la cama 6 </a:t>
            </a:r>
            <a:endParaRPr lang="es-MX" sz="2000" dirty="0">
              <a:latin typeface="MV Boli" panose="02000500030200090000" pitchFamily="2" charset="0"/>
              <a:cs typeface="MV Boli" panose="02000500030200090000" pitchFamily="2" charset="0"/>
            </a:endParaRPr>
          </a:p>
        </p:txBody>
      </p:sp>
      <p:sp>
        <p:nvSpPr>
          <p:cNvPr id="14" name="Llamada ovalada 13"/>
          <p:cNvSpPr/>
          <p:nvPr/>
        </p:nvSpPr>
        <p:spPr>
          <a:xfrm>
            <a:off x="8039099" y="3648382"/>
            <a:ext cx="2276475" cy="1301309"/>
          </a:xfrm>
          <a:prstGeom prst="wedgeEllipseCallou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latin typeface="MV Boli" panose="02000500030200090000" pitchFamily="2" charset="0"/>
                <a:cs typeface="MV Boli" panose="02000500030200090000" pitchFamily="2" charset="0"/>
              </a:rPr>
              <a:t>Paciente sin afiliación</a:t>
            </a:r>
            <a:endParaRPr lang="es-MX" sz="2000" dirty="0">
              <a:latin typeface="MV Boli" panose="02000500030200090000" pitchFamily="2" charset="0"/>
              <a:cs typeface="MV Boli" panose="02000500030200090000" pitchFamily="2" charset="0"/>
            </a:endParaRPr>
          </a:p>
        </p:txBody>
      </p:sp>
      <p:sp>
        <p:nvSpPr>
          <p:cNvPr id="15" name="Llamada ovalada 14"/>
          <p:cNvSpPr/>
          <p:nvPr/>
        </p:nvSpPr>
        <p:spPr>
          <a:xfrm>
            <a:off x="4915073" y="3842054"/>
            <a:ext cx="2295351" cy="1107637"/>
          </a:xfrm>
          <a:prstGeom prst="wedgeEllipse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latin typeface="MV Boli" panose="02000500030200090000" pitchFamily="2" charset="0"/>
                <a:cs typeface="MV Boli" panose="02000500030200090000" pitchFamily="2" charset="0"/>
              </a:rPr>
              <a:t>El viejito, el niñito, la negrita </a:t>
            </a:r>
            <a:endParaRPr lang="es-MX" sz="2000" dirty="0">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977948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073"/>
            <a:ext cx="12192000" cy="6858000"/>
          </a:xfrm>
          <a:prstGeom prst="rect">
            <a:avLst/>
          </a:prstGeom>
        </p:spPr>
      </p:pic>
      <p:sp>
        <p:nvSpPr>
          <p:cNvPr id="2" name="CuadroTexto 1"/>
          <p:cNvSpPr txBox="1"/>
          <p:nvPr/>
        </p:nvSpPr>
        <p:spPr>
          <a:xfrm>
            <a:off x="561975" y="438150"/>
            <a:ext cx="11091862" cy="2616101"/>
          </a:xfrm>
          <a:prstGeom prst="rect">
            <a:avLst/>
          </a:prstGeom>
          <a:noFill/>
        </p:spPr>
        <p:txBody>
          <a:bodyPr wrap="square" rtlCol="0">
            <a:spAutoFit/>
          </a:bodyPr>
          <a:lstStyle/>
          <a:p>
            <a:r>
              <a:rPr lang="es-CO" sz="2800" b="1" i="1" dirty="0" smtClean="0">
                <a:solidFill>
                  <a:schemeClr val="accent5">
                    <a:lumMod val="50000"/>
                  </a:schemeClr>
                </a:solidFill>
                <a:latin typeface="Arial" panose="020B0604020202020204" pitchFamily="34" charset="0"/>
                <a:cs typeface="Arial" panose="020B0604020202020204" pitchFamily="34" charset="0"/>
              </a:rPr>
              <a:t>Que es la Atención humanizada?</a:t>
            </a:r>
          </a:p>
          <a:p>
            <a:endParaRPr lang="es-CO" sz="2800" b="1" i="1" dirty="0">
              <a:solidFill>
                <a:schemeClr val="accent5">
                  <a:lumMod val="50000"/>
                </a:schemeClr>
              </a:solidFill>
              <a:latin typeface="Arial" panose="020B0604020202020204" pitchFamily="34" charset="0"/>
              <a:cs typeface="Arial" panose="020B0604020202020204" pitchFamily="34" charset="0"/>
            </a:endParaRPr>
          </a:p>
          <a:p>
            <a:r>
              <a:rPr lang="es-CO" dirty="0" smtClean="0">
                <a:solidFill>
                  <a:schemeClr val="accent5">
                    <a:lumMod val="50000"/>
                  </a:schemeClr>
                </a:solidFill>
                <a:latin typeface="Arial" panose="020B0604020202020204" pitchFamily="34" charset="0"/>
                <a:cs typeface="Arial" panose="020B0604020202020204" pitchFamily="34" charset="0"/>
              </a:rPr>
              <a:t>Es </a:t>
            </a:r>
            <a:r>
              <a:rPr lang="es-CO" dirty="0">
                <a:solidFill>
                  <a:schemeClr val="accent5">
                    <a:lumMod val="50000"/>
                  </a:schemeClr>
                </a:solidFill>
                <a:latin typeface="Arial" panose="020B0604020202020204" pitchFamily="34" charset="0"/>
                <a:cs typeface="Arial" panose="020B0604020202020204" pitchFamily="34" charset="0"/>
              </a:rPr>
              <a:t>aquella que, además de la calidad técnica, tiene en cuenta y valora la calidad de la relación con los pacientes, </a:t>
            </a:r>
            <a:r>
              <a:rPr lang="es-CO" dirty="0" smtClean="0">
                <a:solidFill>
                  <a:schemeClr val="accent5">
                    <a:lumMod val="50000"/>
                  </a:schemeClr>
                </a:solidFill>
                <a:latin typeface="Arial" panose="020B0604020202020204" pitchFamily="34" charset="0"/>
                <a:cs typeface="Arial" panose="020B0604020202020204" pitchFamily="34" charset="0"/>
              </a:rPr>
              <a:t>profesionales y </a:t>
            </a:r>
            <a:r>
              <a:rPr lang="es-CO" dirty="0">
                <a:solidFill>
                  <a:schemeClr val="accent5">
                    <a:lumMod val="50000"/>
                  </a:schemeClr>
                </a:solidFill>
                <a:latin typeface="Arial" panose="020B0604020202020204" pitchFamily="34" charset="0"/>
                <a:cs typeface="Arial" panose="020B0604020202020204" pitchFamily="34" charset="0"/>
              </a:rPr>
              <a:t>todas las personas involucradas en los servicios de salud. </a:t>
            </a:r>
            <a:r>
              <a:rPr lang="es-CO" dirty="0" smtClean="0">
                <a:solidFill>
                  <a:schemeClr val="accent5">
                    <a:lumMod val="50000"/>
                  </a:schemeClr>
                </a:solidFill>
                <a:latin typeface="Arial" panose="020B0604020202020204" pitchFamily="34" charset="0"/>
                <a:cs typeface="Arial" panose="020B0604020202020204" pitchFamily="34" charset="0"/>
              </a:rPr>
              <a:t>(Cliente interno y Cliente externo)</a:t>
            </a:r>
          </a:p>
          <a:p>
            <a:endParaRPr lang="es-CO" dirty="0">
              <a:solidFill>
                <a:schemeClr val="accent5">
                  <a:lumMod val="50000"/>
                </a:schemeClr>
              </a:solidFill>
              <a:latin typeface="Arial" panose="020B0604020202020204" pitchFamily="34" charset="0"/>
              <a:cs typeface="Arial" panose="020B0604020202020204" pitchFamily="34" charset="0"/>
            </a:endParaRPr>
          </a:p>
          <a:p>
            <a:r>
              <a:rPr lang="es-CO" dirty="0" smtClean="0">
                <a:solidFill>
                  <a:schemeClr val="accent5">
                    <a:lumMod val="50000"/>
                  </a:schemeClr>
                </a:solidFill>
                <a:latin typeface="Arial" panose="020B0604020202020204" pitchFamily="34" charset="0"/>
                <a:cs typeface="Arial" panose="020B0604020202020204" pitchFamily="34" charset="0"/>
              </a:rPr>
              <a:t>Hablamos de Humanización cuando </a:t>
            </a:r>
            <a:r>
              <a:rPr lang="es-CO" dirty="0">
                <a:solidFill>
                  <a:schemeClr val="accent5">
                    <a:lumMod val="50000"/>
                  </a:schemeClr>
                </a:solidFill>
                <a:latin typeface="Arial" panose="020B0604020202020204" pitchFamily="34" charset="0"/>
                <a:cs typeface="Arial" panose="020B0604020202020204" pitchFamily="34" charset="0"/>
              </a:rPr>
              <a:t>los valores nos llevan a diseñar políticas, programas, realizar cuidados y velar por las relaciones asociadas con la dignidad de todo ser </a:t>
            </a:r>
            <a:r>
              <a:rPr lang="es-CO" dirty="0" smtClean="0">
                <a:solidFill>
                  <a:schemeClr val="accent5">
                    <a:lumMod val="50000"/>
                  </a:schemeClr>
                </a:solidFill>
                <a:latin typeface="Arial" panose="020B0604020202020204" pitchFamily="34" charset="0"/>
                <a:cs typeface="Arial" panose="020B0604020202020204" pitchFamily="34" charset="0"/>
              </a:rPr>
              <a:t>humano. </a:t>
            </a:r>
            <a:endParaRPr lang="es-CO" dirty="0">
              <a:solidFill>
                <a:schemeClr val="accent5">
                  <a:lumMod val="50000"/>
                </a:schemeClr>
              </a:solidFill>
              <a:latin typeface="Arial" panose="020B0604020202020204" pitchFamily="34" charset="0"/>
              <a:cs typeface="Arial" panose="020B0604020202020204" pitchFamily="34" charset="0"/>
            </a:endParaRPr>
          </a:p>
        </p:txBody>
      </p:sp>
      <p:sp>
        <p:nvSpPr>
          <p:cNvPr id="4" name="3 Rectángulo redondeado"/>
          <p:cNvSpPr/>
          <p:nvPr/>
        </p:nvSpPr>
        <p:spPr>
          <a:xfrm>
            <a:off x="2312562" y="3287006"/>
            <a:ext cx="2876550" cy="2589514"/>
          </a:xfrm>
          <a:prstGeom prst="roundRect">
            <a:avLst/>
          </a:prstGeom>
          <a:solidFill>
            <a:schemeClr val="accent5">
              <a:lumMod val="60000"/>
              <a:lumOff val="40000"/>
            </a:schemeClr>
          </a:solidFill>
          <a:ln w="28575">
            <a:solidFill>
              <a:srgbClr val="002060"/>
            </a:solidFill>
          </a:ln>
        </p:spPr>
        <p:style>
          <a:lnRef idx="2">
            <a:schemeClr val="accent2"/>
          </a:lnRef>
          <a:fillRef idx="1">
            <a:schemeClr val="lt1"/>
          </a:fillRef>
          <a:effectRef idx="0">
            <a:schemeClr val="accent2"/>
          </a:effectRef>
          <a:fontRef idx="minor">
            <a:schemeClr val="dk1"/>
          </a:fontRef>
        </p:style>
        <p:txBody>
          <a:bodyPr rtlCol="0" anchor="ctr"/>
          <a:lstStyle/>
          <a:p>
            <a:pPr algn="just"/>
            <a:endParaRPr lang="es-MX" sz="2400" dirty="0" smtClean="0">
              <a:latin typeface="Arial" panose="020B0604020202020204" pitchFamily="34" charset="0"/>
              <a:cs typeface="Arial" panose="020B0604020202020204" pitchFamily="34" charset="0"/>
            </a:endParaRPr>
          </a:p>
          <a:p>
            <a:pPr algn="just"/>
            <a:endParaRPr lang="es-MX" sz="2400" dirty="0" smtClean="0">
              <a:latin typeface="Arial" panose="020B0604020202020204" pitchFamily="34" charset="0"/>
              <a:cs typeface="Arial" panose="020B0604020202020204" pitchFamily="34" charset="0"/>
            </a:endParaRPr>
          </a:p>
          <a:p>
            <a:pPr algn="just"/>
            <a:endParaRPr lang="es-ES_tradnl" sz="2400" dirty="0" smtClean="0">
              <a:latin typeface="Arial" panose="020B0604020202020204" pitchFamily="34" charset="0"/>
              <a:cs typeface="Arial" panose="020B0604020202020204" pitchFamily="34" charset="0"/>
            </a:endParaRPr>
          </a:p>
          <a:p>
            <a:pPr algn="just"/>
            <a:r>
              <a:rPr lang="es-ES_tradnl" sz="2000" dirty="0" smtClean="0">
                <a:solidFill>
                  <a:srgbClr val="002060"/>
                </a:solidFill>
                <a:latin typeface="Arial" panose="020B0604020202020204" pitchFamily="34" charset="0"/>
                <a:cs typeface="Arial" panose="020B0604020202020204" pitchFamily="34" charset="0"/>
              </a:rPr>
              <a:t>Responsabilidad</a:t>
            </a:r>
          </a:p>
          <a:p>
            <a:pPr algn="just"/>
            <a:r>
              <a:rPr lang="es-ES_tradnl" sz="2000" dirty="0" smtClean="0">
                <a:solidFill>
                  <a:srgbClr val="002060"/>
                </a:solidFill>
                <a:latin typeface="Arial" panose="020B0604020202020204" pitchFamily="34" charset="0"/>
                <a:cs typeface="Arial" panose="020B0604020202020204" pitchFamily="34" charset="0"/>
              </a:rPr>
              <a:t>Humanización</a:t>
            </a:r>
          </a:p>
          <a:p>
            <a:pPr algn="just"/>
            <a:r>
              <a:rPr lang="es-ES_tradnl" sz="2000" dirty="0" smtClean="0">
                <a:solidFill>
                  <a:srgbClr val="002060"/>
                </a:solidFill>
                <a:latin typeface="Arial" panose="020B0604020202020204" pitchFamily="34" charset="0"/>
                <a:cs typeface="Arial" panose="020B0604020202020204" pitchFamily="34" charset="0"/>
              </a:rPr>
              <a:t>Respeto</a:t>
            </a:r>
          </a:p>
          <a:p>
            <a:pPr algn="just"/>
            <a:r>
              <a:rPr lang="es-ES_tradnl" sz="2000" dirty="0" smtClean="0">
                <a:solidFill>
                  <a:srgbClr val="002060"/>
                </a:solidFill>
                <a:latin typeface="Arial" panose="020B0604020202020204" pitchFamily="34" charset="0"/>
                <a:cs typeface="Arial" panose="020B0604020202020204" pitchFamily="34" charset="0"/>
              </a:rPr>
              <a:t>Participación</a:t>
            </a:r>
          </a:p>
          <a:p>
            <a:pPr algn="just"/>
            <a:r>
              <a:rPr lang="es-ES_tradnl" sz="2000" dirty="0" smtClean="0">
                <a:solidFill>
                  <a:srgbClr val="002060"/>
                </a:solidFill>
                <a:latin typeface="Arial" panose="020B0604020202020204" pitchFamily="34" charset="0"/>
                <a:cs typeface="Arial" panose="020B0604020202020204" pitchFamily="34" charset="0"/>
              </a:rPr>
              <a:t>Solidaridad</a:t>
            </a:r>
          </a:p>
          <a:p>
            <a:pPr algn="just"/>
            <a:r>
              <a:rPr lang="es-ES_tradnl" sz="2000" dirty="0" smtClean="0">
                <a:solidFill>
                  <a:srgbClr val="002060"/>
                </a:solidFill>
                <a:latin typeface="Arial" panose="020B0604020202020204" pitchFamily="34" charset="0"/>
                <a:cs typeface="Arial" panose="020B0604020202020204" pitchFamily="34" charset="0"/>
              </a:rPr>
              <a:t>Transparencia</a:t>
            </a:r>
          </a:p>
          <a:p>
            <a:pPr algn="just"/>
            <a:r>
              <a:rPr lang="es-ES_tradnl" sz="2000" dirty="0" smtClean="0">
                <a:solidFill>
                  <a:srgbClr val="002060"/>
                </a:solidFill>
                <a:latin typeface="Arial" panose="020B0604020202020204" pitchFamily="34" charset="0"/>
                <a:cs typeface="Arial" panose="020B0604020202020204" pitchFamily="34" charset="0"/>
              </a:rPr>
              <a:t>Corresponsabilidad</a:t>
            </a:r>
          </a:p>
          <a:p>
            <a:pPr algn="just"/>
            <a:r>
              <a:rPr lang="es-ES_tradnl" sz="2000" dirty="0" smtClean="0">
                <a:solidFill>
                  <a:srgbClr val="002060"/>
                </a:solidFill>
                <a:latin typeface="Arial" panose="020B0604020202020204" pitchFamily="34" charset="0"/>
                <a:cs typeface="Arial" panose="020B0604020202020204" pitchFamily="34" charset="0"/>
              </a:rPr>
              <a:t>Enfoque diferencial</a:t>
            </a:r>
            <a:endParaRPr lang="es-ES_tradnl" sz="2000" dirty="0">
              <a:solidFill>
                <a:srgbClr val="002060"/>
              </a:solidFill>
              <a:latin typeface="Arial" panose="020B0604020202020204" pitchFamily="34" charset="0"/>
              <a:cs typeface="Arial" panose="020B0604020202020204" pitchFamily="34" charset="0"/>
            </a:endParaRPr>
          </a:p>
          <a:p>
            <a:pPr algn="just"/>
            <a:endParaRPr lang="es-MX" sz="2000" dirty="0" smtClean="0">
              <a:latin typeface="Arial" panose="020B0604020202020204" pitchFamily="34" charset="0"/>
              <a:cs typeface="Arial" panose="020B0604020202020204" pitchFamily="34" charset="0"/>
            </a:endParaRPr>
          </a:p>
          <a:p>
            <a:pPr algn="just"/>
            <a:endParaRPr lang="es-MX" sz="2400" dirty="0" smtClean="0">
              <a:latin typeface="Arial" panose="020B0604020202020204" pitchFamily="34" charset="0"/>
              <a:cs typeface="Arial" panose="020B0604020202020204" pitchFamily="34" charset="0"/>
            </a:endParaRPr>
          </a:p>
          <a:p>
            <a:pPr algn="just"/>
            <a:endParaRPr lang="es-MX" sz="2400" dirty="0">
              <a:latin typeface="Arial" panose="020B0604020202020204" pitchFamily="34" charset="0"/>
              <a:cs typeface="Arial" panose="020B0604020202020204" pitchFamily="34" charset="0"/>
            </a:endParaRPr>
          </a:p>
        </p:txBody>
      </p:sp>
      <p:sp>
        <p:nvSpPr>
          <p:cNvPr id="6" name="3 Rectángulo redondeado"/>
          <p:cNvSpPr/>
          <p:nvPr/>
        </p:nvSpPr>
        <p:spPr>
          <a:xfrm>
            <a:off x="8458200" y="3287007"/>
            <a:ext cx="3124200" cy="2589513"/>
          </a:xfrm>
          <a:prstGeom prst="roundRect">
            <a:avLst>
              <a:gd name="adj" fmla="val 14768"/>
            </a:avLst>
          </a:prstGeom>
          <a:solidFill>
            <a:schemeClr val="accent6">
              <a:lumMod val="40000"/>
              <a:lumOff val="60000"/>
            </a:schemeClr>
          </a:solidFill>
          <a:ln w="28575">
            <a:solidFill>
              <a:srgbClr val="002060"/>
            </a:solidFill>
          </a:ln>
        </p:spPr>
        <p:style>
          <a:lnRef idx="2">
            <a:schemeClr val="accent2"/>
          </a:lnRef>
          <a:fillRef idx="1">
            <a:schemeClr val="lt1"/>
          </a:fillRef>
          <a:effectRef idx="0">
            <a:schemeClr val="accent2"/>
          </a:effectRef>
          <a:fontRef idx="minor">
            <a:schemeClr val="dk1"/>
          </a:fontRef>
        </p:style>
        <p:txBody>
          <a:bodyPr rtlCol="0" anchor="ctr"/>
          <a:lstStyle/>
          <a:p>
            <a:pPr algn="just"/>
            <a:endParaRPr lang="es-MX" sz="2400" dirty="0" smtClean="0">
              <a:latin typeface="Arial" panose="020B0604020202020204" pitchFamily="34" charset="0"/>
              <a:cs typeface="Arial" panose="020B0604020202020204" pitchFamily="34" charset="0"/>
            </a:endParaRPr>
          </a:p>
          <a:p>
            <a:pPr algn="just"/>
            <a:endParaRPr lang="es-MX" sz="2400" dirty="0" smtClean="0">
              <a:latin typeface="Arial" panose="020B0604020202020204" pitchFamily="34" charset="0"/>
              <a:cs typeface="Arial" panose="020B0604020202020204" pitchFamily="34" charset="0"/>
            </a:endParaRPr>
          </a:p>
          <a:p>
            <a:pPr algn="just"/>
            <a:endParaRPr lang="es-ES_tradnl" sz="2400" dirty="0" smtClean="0">
              <a:latin typeface="Arial" panose="020B0604020202020204" pitchFamily="34" charset="0"/>
              <a:cs typeface="Arial" panose="020B0604020202020204" pitchFamily="34" charset="0"/>
            </a:endParaRPr>
          </a:p>
          <a:p>
            <a:r>
              <a:rPr lang="es-ES_tradnl" sz="2000" dirty="0" smtClean="0">
                <a:solidFill>
                  <a:srgbClr val="002060"/>
                </a:solidFill>
                <a:latin typeface="Arial" panose="020B0604020202020204" pitchFamily="34" charset="0"/>
                <a:cs typeface="Arial" panose="020B0604020202020204" pitchFamily="34" charset="0"/>
              </a:rPr>
              <a:t>Servicio</a:t>
            </a:r>
          </a:p>
          <a:p>
            <a:r>
              <a:rPr lang="es-ES_tradnl" sz="2000" dirty="0" smtClean="0">
                <a:solidFill>
                  <a:srgbClr val="002060"/>
                </a:solidFill>
                <a:latin typeface="Arial" panose="020B0604020202020204" pitchFamily="34" charset="0"/>
                <a:cs typeface="Arial" panose="020B0604020202020204" pitchFamily="34" charset="0"/>
              </a:rPr>
              <a:t>Trabajo </a:t>
            </a:r>
            <a:r>
              <a:rPr lang="es-ES_tradnl" sz="2000" dirty="0">
                <a:solidFill>
                  <a:srgbClr val="002060"/>
                </a:solidFill>
                <a:latin typeface="Arial" panose="020B0604020202020204" pitchFamily="34" charset="0"/>
                <a:cs typeface="Arial" panose="020B0604020202020204" pitchFamily="34" charset="0"/>
              </a:rPr>
              <a:t>en </a:t>
            </a:r>
            <a:r>
              <a:rPr lang="es-ES_tradnl" sz="2000" dirty="0" smtClean="0">
                <a:solidFill>
                  <a:srgbClr val="002060"/>
                </a:solidFill>
                <a:latin typeface="Arial" panose="020B0604020202020204" pitchFamily="34" charset="0"/>
                <a:cs typeface="Arial" panose="020B0604020202020204" pitchFamily="34" charset="0"/>
              </a:rPr>
              <a:t>Equipo Compromiso</a:t>
            </a:r>
          </a:p>
          <a:p>
            <a:r>
              <a:rPr lang="es-ES_tradnl" sz="2000" dirty="0" smtClean="0">
                <a:solidFill>
                  <a:srgbClr val="002060"/>
                </a:solidFill>
                <a:latin typeface="Arial" panose="020B0604020202020204" pitchFamily="34" charset="0"/>
                <a:cs typeface="Arial" panose="020B0604020202020204" pitchFamily="34" charset="0"/>
              </a:rPr>
              <a:t>Honestidad Pertenencia</a:t>
            </a:r>
          </a:p>
          <a:p>
            <a:r>
              <a:rPr lang="es-ES_tradnl" sz="2000" dirty="0" smtClean="0">
                <a:solidFill>
                  <a:srgbClr val="002060"/>
                </a:solidFill>
                <a:latin typeface="Arial" panose="020B0604020202020204" pitchFamily="34" charset="0"/>
                <a:cs typeface="Arial" panose="020B0604020202020204" pitchFamily="34" charset="0"/>
              </a:rPr>
              <a:t>Tolerancia</a:t>
            </a:r>
          </a:p>
          <a:p>
            <a:r>
              <a:rPr lang="es-ES_tradnl" sz="2000" dirty="0" smtClean="0">
                <a:solidFill>
                  <a:srgbClr val="002060"/>
                </a:solidFill>
                <a:latin typeface="Arial" panose="020B0604020202020204" pitchFamily="34" charset="0"/>
                <a:cs typeface="Arial" panose="020B0604020202020204" pitchFamily="34" charset="0"/>
              </a:rPr>
              <a:t>Ternura</a:t>
            </a:r>
            <a:r>
              <a:rPr lang="es-ES_tradnl" sz="2000" dirty="0" smtClean="0">
                <a:solidFill>
                  <a:srgbClr val="002060"/>
                </a:solidFill>
              </a:rPr>
              <a:t> </a:t>
            </a:r>
            <a:endParaRPr lang="es-CO" sz="2000" dirty="0">
              <a:solidFill>
                <a:srgbClr val="002060"/>
              </a:solidFill>
            </a:endParaRPr>
          </a:p>
          <a:p>
            <a:pPr algn="just"/>
            <a:endParaRPr lang="es-MX" sz="2400" dirty="0" smtClean="0">
              <a:latin typeface="Arial" panose="020B0604020202020204" pitchFamily="34" charset="0"/>
              <a:cs typeface="Arial" panose="020B0604020202020204" pitchFamily="34" charset="0"/>
            </a:endParaRPr>
          </a:p>
          <a:p>
            <a:pPr algn="just"/>
            <a:endParaRPr lang="es-MX" sz="2400" dirty="0" smtClean="0">
              <a:latin typeface="Arial" panose="020B0604020202020204" pitchFamily="34" charset="0"/>
              <a:cs typeface="Arial" panose="020B0604020202020204" pitchFamily="34" charset="0"/>
            </a:endParaRPr>
          </a:p>
          <a:p>
            <a:pPr algn="just"/>
            <a:endParaRPr lang="es-MX" sz="2400" dirty="0">
              <a:latin typeface="Arial" panose="020B0604020202020204" pitchFamily="34" charset="0"/>
              <a:cs typeface="Arial" panose="020B0604020202020204" pitchFamily="34" charset="0"/>
            </a:endParaRPr>
          </a:p>
        </p:txBody>
      </p:sp>
      <p:sp>
        <p:nvSpPr>
          <p:cNvPr id="7" name="2 Elipse"/>
          <p:cNvSpPr/>
          <p:nvPr/>
        </p:nvSpPr>
        <p:spPr>
          <a:xfrm>
            <a:off x="156240" y="3287006"/>
            <a:ext cx="2156321" cy="2130035"/>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smtClean="0">
                <a:latin typeface="Arial" panose="020B0604020202020204" pitchFamily="34" charset="0"/>
                <a:cs typeface="Arial" panose="020B0604020202020204" pitchFamily="34" charset="0"/>
              </a:rPr>
              <a:t>PRINCIPIOS</a:t>
            </a:r>
            <a:endParaRPr lang="es-MX" sz="1600" b="1" dirty="0">
              <a:latin typeface="Arial" panose="020B0604020202020204" pitchFamily="34" charset="0"/>
              <a:cs typeface="Arial" panose="020B0604020202020204" pitchFamily="34" charset="0"/>
            </a:endParaRPr>
          </a:p>
        </p:txBody>
      </p:sp>
      <p:sp>
        <p:nvSpPr>
          <p:cNvPr id="8" name="2 Elipse"/>
          <p:cNvSpPr/>
          <p:nvPr/>
        </p:nvSpPr>
        <p:spPr>
          <a:xfrm>
            <a:off x="6238875" y="3419474"/>
            <a:ext cx="2146882" cy="2066925"/>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latin typeface="Arial" panose="020B0604020202020204" pitchFamily="34" charset="0"/>
                <a:cs typeface="Arial" panose="020B0604020202020204" pitchFamily="34" charset="0"/>
              </a:rPr>
              <a:t>VALORES</a:t>
            </a:r>
            <a:endParaRPr lang="es-MX"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843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CuadroTexto 1"/>
          <p:cNvSpPr txBox="1"/>
          <p:nvPr/>
        </p:nvSpPr>
        <p:spPr>
          <a:xfrm>
            <a:off x="669342" y="795972"/>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3" name="Rectángulo 2"/>
          <p:cNvSpPr/>
          <p:nvPr/>
        </p:nvSpPr>
        <p:spPr>
          <a:xfrm>
            <a:off x="1019175" y="704850"/>
            <a:ext cx="9984492" cy="4355551"/>
          </a:xfrm>
          <a:prstGeom prst="rect">
            <a:avLst/>
          </a:prstGeom>
          <a:solidFill>
            <a:schemeClr val="accent6">
              <a:lumMod val="20000"/>
              <a:lumOff val="80000"/>
            </a:schemeClr>
          </a:solidFill>
          <a:ln>
            <a:solidFill>
              <a:schemeClr val="accent6">
                <a:lumMod val="50000"/>
              </a:schemeClr>
            </a:solidFill>
          </a:ln>
        </p:spPr>
        <p:txBody>
          <a:bodyPr wrap="square">
            <a:spAutoFit/>
          </a:bodyPr>
          <a:lstStyle/>
          <a:p>
            <a:pPr algn="ctr">
              <a:lnSpc>
                <a:spcPct val="107000"/>
              </a:lnSpc>
              <a:spcAft>
                <a:spcPts val="800"/>
              </a:spcAft>
            </a:pPr>
            <a:endParaRPr lang="es-CO" sz="2000" b="1" dirty="0" smtClean="0">
              <a:solidFill>
                <a:srgbClr val="538135"/>
              </a:solidFill>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CO" sz="2000" b="1" dirty="0" smtClean="0">
                <a:solidFill>
                  <a:srgbClr val="538135"/>
                </a:solidFill>
                <a:latin typeface="Arial" panose="020B0604020202020204" pitchFamily="34" charset="0"/>
                <a:ea typeface="Calibri" panose="020F0502020204030204" pitchFamily="34" charset="0"/>
                <a:cs typeface="Times New Roman" panose="02020603050405020304" pitchFamily="18" charset="0"/>
              </a:rPr>
              <a:t>POLITICA </a:t>
            </a:r>
            <a:r>
              <a:rPr lang="es-CO" sz="2000" b="1" dirty="0">
                <a:solidFill>
                  <a:srgbClr val="538135"/>
                </a:solidFill>
                <a:latin typeface="Arial" panose="020B0604020202020204" pitchFamily="34" charset="0"/>
                <a:ea typeface="Calibri" panose="020F0502020204030204" pitchFamily="34" charset="0"/>
                <a:cs typeface="Times New Roman" panose="02020603050405020304" pitchFamily="18" charset="0"/>
              </a:rPr>
              <a:t>DE HUMANIZACION</a:t>
            </a:r>
            <a:endParaRPr lang="es-MX"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solidFill>
                  <a:srgbClr val="538135"/>
                </a:solidFill>
                <a:latin typeface="Arial" panose="020B0604020202020204" pitchFamily="34" charset="0"/>
                <a:ea typeface="Calibri" panose="020F0502020204030204" pitchFamily="34" charset="0"/>
                <a:cs typeface="Times New Roman" panose="02020603050405020304" pitchFamily="18" charset="0"/>
              </a:rPr>
              <a:t>EL Gerente y los colaboradores de CLÍNICA LAS LAJAS S.A.S se comprometen a establecer una institución más humana, promoviendo apoyo psicológico y emocional, fomentando la privacidad, respeto, dignidad, confidencialidad con prevalencia de derechos en sus usuarios, gestionando las condiciones humanizantes desde el ambiente físico, garantizando el subprograma de parto humanizado, gestionando el apoyo espiritual y religioso, promoviendo la donación  de órganos y tejidos con fines a trasplantes, definiendo el procedimiento para la comunicación de  malas noticias y fomentando el manejo respetuoso del cadáver, dando cumplimiento al principio orientador del plan nacional del mejoramiento de la calidad en salud que responde a las necesidades de colaboradores, usuarios, familias, cuidadores y comunidad</a:t>
            </a:r>
            <a:r>
              <a:rPr lang="es-CO" dirty="0" smtClean="0">
                <a:solidFill>
                  <a:srgbClr val="538135"/>
                </a:solidFill>
                <a:latin typeface="Arial" panose="020B0604020202020204" pitchFamily="34" charset="0"/>
                <a:ea typeface="Calibri" panose="020F0502020204030204" pitchFamily="34" charset="0"/>
                <a:cs typeface="Times New Roman" panose="02020603050405020304" pitchFamily="18" charset="0"/>
              </a:rPr>
              <a:t>.</a:t>
            </a:r>
          </a:p>
          <a:p>
            <a:pPr algn="just">
              <a:lnSpc>
                <a:spcPct val="107000"/>
              </a:lnSpc>
              <a:spcAft>
                <a:spcPts val="800"/>
              </a:spcAft>
            </a:pPr>
            <a:endParaRPr lang="es-CO" sz="1600" dirty="0">
              <a:solidFill>
                <a:srgbClr val="538135"/>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276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CuadroTexto 1"/>
          <p:cNvSpPr txBox="1"/>
          <p:nvPr/>
        </p:nvSpPr>
        <p:spPr>
          <a:xfrm>
            <a:off x="990599" y="1212198"/>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3" name="Rectángulo 2"/>
          <p:cNvSpPr/>
          <p:nvPr/>
        </p:nvSpPr>
        <p:spPr>
          <a:xfrm>
            <a:off x="695323" y="304800"/>
            <a:ext cx="11115675" cy="5539978"/>
          </a:xfrm>
          <a:prstGeom prst="rect">
            <a:avLst/>
          </a:prstGeom>
        </p:spPr>
        <p:txBody>
          <a:bodyPr wrap="square">
            <a:spAutoFit/>
          </a:bodyPr>
          <a:lstStyle/>
          <a:p>
            <a:r>
              <a:rPr lang="es-CO" sz="2400" i="1" dirty="0" smtClean="0">
                <a:solidFill>
                  <a:srgbClr val="002060"/>
                </a:solidFill>
                <a:latin typeface="Arial" panose="020B0604020202020204" pitchFamily="34" charset="0"/>
              </a:rPr>
              <a:t>Atención </a:t>
            </a:r>
            <a:r>
              <a:rPr lang="es-CO" sz="2400" i="1" dirty="0">
                <a:solidFill>
                  <a:srgbClr val="002060"/>
                </a:solidFill>
                <a:latin typeface="Arial" panose="020B0604020202020204" pitchFamily="34" charset="0"/>
              </a:rPr>
              <a:t>“humanizada”. </a:t>
            </a:r>
            <a:endParaRPr lang="es-CO" sz="2400" i="1" dirty="0" smtClean="0">
              <a:solidFill>
                <a:srgbClr val="002060"/>
              </a:solidFill>
              <a:latin typeface="Arial" panose="020B0604020202020204" pitchFamily="34" charset="0"/>
            </a:endParaRPr>
          </a:p>
          <a:p>
            <a:endParaRPr lang="es-CO" dirty="0">
              <a:solidFill>
                <a:srgbClr val="000000"/>
              </a:solidFill>
              <a:latin typeface="Arial" panose="020B0604020202020204" pitchFamily="34" charset="0"/>
            </a:endParaRPr>
          </a:p>
          <a:p>
            <a:pPr algn="just"/>
            <a:r>
              <a:rPr lang="es-CO" dirty="0" smtClean="0">
                <a:solidFill>
                  <a:srgbClr val="002060"/>
                </a:solidFill>
                <a:latin typeface="Arial" panose="020B0604020202020204" pitchFamily="34" charset="0"/>
              </a:rPr>
              <a:t>Esta </a:t>
            </a:r>
            <a:r>
              <a:rPr lang="es-CO" dirty="0">
                <a:solidFill>
                  <a:srgbClr val="002060"/>
                </a:solidFill>
                <a:latin typeface="Arial" panose="020B0604020202020204" pitchFamily="34" charset="0"/>
              </a:rPr>
              <a:t>palabra la usamos habitualmente para expresar el deseo de que algo sea bueno, se ajuste a la condición humana, responda a la dignidad de la persona. </a:t>
            </a:r>
            <a:endParaRPr lang="es-CO" dirty="0" smtClean="0">
              <a:solidFill>
                <a:srgbClr val="002060"/>
              </a:solidFill>
              <a:latin typeface="Arial" panose="020B0604020202020204" pitchFamily="34" charset="0"/>
            </a:endParaRPr>
          </a:p>
          <a:p>
            <a:pPr algn="just"/>
            <a:endParaRPr lang="es-CO" dirty="0">
              <a:solidFill>
                <a:srgbClr val="000000"/>
              </a:solidFill>
              <a:latin typeface="Arial" panose="020B0604020202020204" pitchFamily="34" charset="0"/>
            </a:endParaRPr>
          </a:p>
          <a:p>
            <a:endParaRPr lang="es-CO" dirty="0" smtClean="0">
              <a:solidFill>
                <a:srgbClr val="000000"/>
              </a:solidFill>
              <a:latin typeface="Arial" panose="020B0604020202020204" pitchFamily="34" charset="0"/>
            </a:endParaRPr>
          </a:p>
          <a:p>
            <a:endParaRPr lang="es-CO" dirty="0">
              <a:solidFill>
                <a:srgbClr val="000000"/>
              </a:solidFill>
              <a:latin typeface="Arial" panose="020B0604020202020204" pitchFamily="34" charset="0"/>
            </a:endParaRPr>
          </a:p>
          <a:p>
            <a:endParaRPr lang="es-CO" dirty="0" smtClean="0">
              <a:solidFill>
                <a:srgbClr val="000000"/>
              </a:solidFill>
              <a:latin typeface="Arial" panose="020B0604020202020204" pitchFamily="34" charset="0"/>
            </a:endParaRPr>
          </a:p>
          <a:p>
            <a:endParaRPr lang="es-CO" dirty="0">
              <a:solidFill>
                <a:srgbClr val="000000"/>
              </a:solidFill>
              <a:latin typeface="Arial" panose="020B0604020202020204" pitchFamily="34" charset="0"/>
            </a:endParaRPr>
          </a:p>
          <a:p>
            <a:endParaRPr lang="es-CO" dirty="0" smtClean="0">
              <a:solidFill>
                <a:srgbClr val="000000"/>
              </a:solidFill>
              <a:latin typeface="Arial" panose="020B0604020202020204" pitchFamily="34" charset="0"/>
            </a:endParaRPr>
          </a:p>
          <a:p>
            <a:endParaRPr lang="es-CO" dirty="0">
              <a:solidFill>
                <a:srgbClr val="000000"/>
              </a:solidFill>
              <a:latin typeface="Arial" panose="020B0604020202020204" pitchFamily="34" charset="0"/>
            </a:endParaRPr>
          </a:p>
          <a:p>
            <a:endParaRPr lang="es-CO" dirty="0" smtClean="0">
              <a:solidFill>
                <a:srgbClr val="000000"/>
              </a:solidFill>
              <a:latin typeface="Arial" panose="020B0604020202020204" pitchFamily="34" charset="0"/>
            </a:endParaRPr>
          </a:p>
          <a:p>
            <a:endParaRPr lang="es-CO" dirty="0">
              <a:solidFill>
                <a:srgbClr val="000000"/>
              </a:solidFill>
              <a:latin typeface="Arial" panose="020B0604020202020204" pitchFamily="34" charset="0"/>
            </a:endParaRPr>
          </a:p>
          <a:p>
            <a:endParaRPr lang="es-CO" dirty="0" smtClean="0">
              <a:solidFill>
                <a:srgbClr val="000000"/>
              </a:solidFill>
              <a:latin typeface="Arial" panose="020B0604020202020204" pitchFamily="34" charset="0"/>
            </a:endParaRPr>
          </a:p>
          <a:p>
            <a:endParaRPr lang="es-CO" dirty="0" smtClean="0">
              <a:solidFill>
                <a:srgbClr val="000000"/>
              </a:solidFill>
              <a:latin typeface="Arial" panose="020B0604020202020204" pitchFamily="34" charset="0"/>
            </a:endParaRPr>
          </a:p>
          <a:p>
            <a:endParaRPr lang="es-CO" dirty="0">
              <a:solidFill>
                <a:srgbClr val="000000"/>
              </a:solidFill>
              <a:latin typeface="Arial" panose="020B0604020202020204" pitchFamily="34" charset="0"/>
            </a:endParaRPr>
          </a:p>
          <a:p>
            <a:endParaRPr lang="es-CO" dirty="0" smtClean="0">
              <a:solidFill>
                <a:srgbClr val="000000"/>
              </a:solidFill>
              <a:latin typeface="Arial" panose="020B0604020202020204" pitchFamily="34" charset="0"/>
            </a:endParaRPr>
          </a:p>
          <a:p>
            <a:endParaRPr lang="es-CO" dirty="0">
              <a:solidFill>
                <a:srgbClr val="000000"/>
              </a:solidFill>
              <a:latin typeface="Arial" panose="020B0604020202020204" pitchFamily="34" charset="0"/>
            </a:endParaRPr>
          </a:p>
          <a:p>
            <a:pPr algn="ctr"/>
            <a:r>
              <a:rPr lang="es-CO" sz="2400" dirty="0" smtClean="0">
                <a:solidFill>
                  <a:srgbClr val="002060"/>
                </a:solidFill>
                <a:latin typeface="Arial" panose="020B0604020202020204" pitchFamily="34" charset="0"/>
              </a:rPr>
              <a:t>“No </a:t>
            </a:r>
            <a:r>
              <a:rPr lang="es-CO" sz="2400" dirty="0">
                <a:solidFill>
                  <a:srgbClr val="002060"/>
                </a:solidFill>
                <a:latin typeface="Arial" panose="020B0604020202020204" pitchFamily="34" charset="0"/>
              </a:rPr>
              <a:t>es lo mismo ser humano que vivir y comportarse </a:t>
            </a:r>
            <a:r>
              <a:rPr lang="es-CO" sz="2400" dirty="0" smtClean="0">
                <a:solidFill>
                  <a:srgbClr val="002060"/>
                </a:solidFill>
                <a:latin typeface="Arial" panose="020B0604020202020204" pitchFamily="34" charset="0"/>
              </a:rPr>
              <a:t>humanamente</a:t>
            </a:r>
            <a:r>
              <a:rPr lang="es-CO" dirty="0" smtClean="0">
                <a:solidFill>
                  <a:srgbClr val="000000"/>
                </a:solidFill>
                <a:latin typeface="Arial" panose="020B0604020202020204" pitchFamily="34" charset="0"/>
              </a:rPr>
              <a:t>”</a:t>
            </a:r>
            <a:endParaRPr lang="es-MX" dirty="0"/>
          </a:p>
        </p:txBody>
      </p:sp>
      <p:pic>
        <p:nvPicPr>
          <p:cNvPr id="4" name="Imagen 3"/>
          <p:cNvPicPr>
            <a:picLocks noChangeAspect="1"/>
          </p:cNvPicPr>
          <p:nvPr/>
        </p:nvPicPr>
        <p:blipFill rotWithShape="1">
          <a:blip r:embed="rId3"/>
          <a:srcRect t="20000"/>
          <a:stretch/>
        </p:blipFill>
        <p:spPr>
          <a:xfrm>
            <a:off x="3447787" y="2412527"/>
            <a:ext cx="5086613" cy="2710899"/>
          </a:xfrm>
          <a:prstGeom prst="rect">
            <a:avLst/>
          </a:prstGeom>
        </p:spPr>
      </p:pic>
      <p:pic>
        <p:nvPicPr>
          <p:cNvPr id="6" name="Imagen 5"/>
          <p:cNvPicPr>
            <a:picLocks noChangeAspect="1"/>
          </p:cNvPicPr>
          <p:nvPr/>
        </p:nvPicPr>
        <p:blipFill rotWithShape="1">
          <a:blip r:embed="rId3"/>
          <a:srcRect t="1667" b="90000"/>
          <a:stretch/>
        </p:blipFill>
        <p:spPr>
          <a:xfrm>
            <a:off x="1628248" y="1770850"/>
            <a:ext cx="8935505" cy="571500"/>
          </a:xfrm>
          <a:prstGeom prst="rect">
            <a:avLst/>
          </a:prstGeom>
        </p:spPr>
      </p:pic>
    </p:spTree>
    <p:extLst>
      <p:ext uri="{BB962C8B-B14F-4D97-AF65-F5344CB8AC3E}">
        <p14:creationId xmlns:p14="http://schemas.microsoft.com/office/powerpoint/2010/main" val="3606131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95324" y="200026"/>
            <a:ext cx="11115675" cy="646331"/>
          </a:xfrm>
          <a:prstGeom prst="rect">
            <a:avLst/>
          </a:prstGeom>
          <a:noFill/>
        </p:spPr>
        <p:txBody>
          <a:bodyPr wrap="square" rtlCol="0">
            <a:spAutoFit/>
          </a:bodyPr>
          <a:lstStyle/>
          <a:p>
            <a:endParaRPr lang="es-CO" dirty="0" smtClean="0"/>
          </a:p>
          <a:p>
            <a:endParaRPr lang="es-CO" dirty="0"/>
          </a:p>
        </p:txBody>
      </p:sp>
      <p:sp>
        <p:nvSpPr>
          <p:cNvPr id="3" name="Rectángulo 2"/>
          <p:cNvSpPr/>
          <p:nvPr/>
        </p:nvSpPr>
        <p:spPr>
          <a:xfrm>
            <a:off x="761999" y="641688"/>
            <a:ext cx="10877551" cy="646331"/>
          </a:xfrm>
          <a:prstGeom prst="rect">
            <a:avLst/>
          </a:prstGeom>
        </p:spPr>
        <p:txBody>
          <a:bodyPr wrap="square">
            <a:spAutoFit/>
          </a:bodyPr>
          <a:lstStyle/>
          <a:p>
            <a:r>
              <a:rPr lang="es-CO" dirty="0"/>
              <a:t/>
            </a:r>
            <a:br>
              <a:rPr lang="es-CO" dirty="0"/>
            </a:br>
            <a:endParaRPr lang="es-MX" dirty="0"/>
          </a:p>
        </p:txBody>
      </p:sp>
      <p:sp>
        <p:nvSpPr>
          <p:cNvPr id="4" name="Rectángulo 3"/>
          <p:cNvSpPr/>
          <p:nvPr/>
        </p:nvSpPr>
        <p:spPr>
          <a:xfrm>
            <a:off x="415556" y="200026"/>
            <a:ext cx="6627471" cy="4893647"/>
          </a:xfrm>
          <a:prstGeom prst="rect">
            <a:avLst/>
          </a:prstGeom>
        </p:spPr>
        <p:txBody>
          <a:bodyPr wrap="square">
            <a:spAutoFit/>
          </a:bodyPr>
          <a:lstStyle/>
          <a:p>
            <a:r>
              <a:rPr lang="es-CO" sz="2000" i="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es-CO" sz="4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haroni" panose="02010803020104030203" pitchFamily="2" charset="-79"/>
                <a:cs typeface="Aharoni" panose="02010803020104030203" pitchFamily="2" charset="-79"/>
              </a:rPr>
              <a:t>HUMANIZAR:</a:t>
            </a:r>
            <a:r>
              <a:rPr lang="es-CO" sz="32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haroni" panose="02010803020104030203" pitchFamily="2" charset="-79"/>
                <a:cs typeface="Aharoni" panose="02010803020104030203" pitchFamily="2" charset="-79"/>
              </a:rPr>
              <a:t> </a:t>
            </a:r>
          </a:p>
          <a:p>
            <a:endParaRPr lang="es-CO" sz="32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s-CO" sz="2400" dirty="0" smtClean="0">
                <a:solidFill>
                  <a:srgbClr val="002060"/>
                </a:solidFill>
              </a:rPr>
              <a:t>Orientar la </a:t>
            </a:r>
            <a:r>
              <a:rPr lang="es-CO" sz="2400" dirty="0">
                <a:solidFill>
                  <a:srgbClr val="002060"/>
                </a:solidFill>
              </a:rPr>
              <a:t>atención del personal institucional   </a:t>
            </a:r>
            <a:r>
              <a:rPr lang="es-CO" sz="2400" dirty="0" smtClean="0">
                <a:solidFill>
                  <a:srgbClr val="002060"/>
                </a:solidFill>
              </a:rPr>
              <a:t>hacia </a:t>
            </a:r>
            <a:r>
              <a:rPr lang="es-CO" sz="2400" dirty="0">
                <a:solidFill>
                  <a:srgbClr val="002060"/>
                </a:solidFill>
              </a:rPr>
              <a:t>el servicio </a:t>
            </a:r>
            <a:r>
              <a:rPr lang="es-CO" sz="2400" dirty="0" smtClean="0">
                <a:solidFill>
                  <a:srgbClr val="002060"/>
                </a:solidFill>
              </a:rPr>
              <a:t>en salud del </a:t>
            </a:r>
            <a:r>
              <a:rPr lang="es-CO" sz="2400" b="1" i="1" dirty="0">
                <a:solidFill>
                  <a:srgbClr val="002060"/>
                </a:solidFill>
              </a:rPr>
              <a:t>SER HUMANO NECESITADO DE </a:t>
            </a:r>
            <a:r>
              <a:rPr lang="es-CO" sz="2400" b="1" i="1" dirty="0" smtClean="0">
                <a:solidFill>
                  <a:srgbClr val="002060"/>
                </a:solidFill>
              </a:rPr>
              <a:t>AYUDA</a:t>
            </a:r>
            <a:r>
              <a:rPr lang="es-CO" sz="2400" b="1" dirty="0">
                <a:solidFill>
                  <a:srgbClr val="002060"/>
                </a:solidFill>
              </a:rPr>
              <a:t> </a:t>
            </a:r>
            <a:r>
              <a:rPr lang="es-CO" sz="2400" b="1" dirty="0" smtClean="0">
                <a:solidFill>
                  <a:srgbClr val="002060"/>
                </a:solidFill>
              </a:rPr>
              <a:t>(</a:t>
            </a:r>
            <a:r>
              <a:rPr lang="es-CO" sz="2400" dirty="0" smtClean="0">
                <a:solidFill>
                  <a:srgbClr val="002060"/>
                </a:solidFill>
              </a:rPr>
              <a:t>Usuario, paciente y su familia, colaboradores de la institución</a:t>
            </a:r>
            <a:r>
              <a:rPr lang="es-CO" sz="2400" b="1" dirty="0" smtClean="0">
                <a:solidFill>
                  <a:srgbClr val="002060"/>
                </a:solidFill>
              </a:rPr>
              <a:t>)</a:t>
            </a:r>
          </a:p>
          <a:p>
            <a:endParaRPr lang="es-CO" sz="2400" b="1" dirty="0" smtClean="0">
              <a:solidFill>
                <a:srgbClr val="002060"/>
              </a:solidFill>
            </a:endParaRPr>
          </a:p>
          <a:p>
            <a:r>
              <a:rPr lang="es-CO" sz="2400" dirty="0" smtClean="0">
                <a:solidFill>
                  <a:srgbClr val="002060"/>
                </a:solidFill>
              </a:rPr>
              <a:t>Con una atención caracterizada por:</a:t>
            </a:r>
          </a:p>
          <a:p>
            <a:pPr marL="285750" indent="-285750">
              <a:buFont typeface="Wingdings" panose="05000000000000000000" pitchFamily="2" charset="2"/>
              <a:buChar char="Ø"/>
            </a:pPr>
            <a:r>
              <a:rPr lang="es-CO" sz="2400" dirty="0" smtClean="0">
                <a:solidFill>
                  <a:schemeClr val="accent5">
                    <a:lumMod val="75000"/>
                  </a:schemeClr>
                </a:solidFill>
              </a:rPr>
              <a:t>Un comportamiento </a:t>
            </a:r>
            <a:r>
              <a:rPr lang="es-CO" sz="2400" dirty="0">
                <a:solidFill>
                  <a:schemeClr val="accent5">
                    <a:lumMod val="75000"/>
                  </a:schemeClr>
                </a:solidFill>
              </a:rPr>
              <a:t>de servicio continuo </a:t>
            </a:r>
            <a:endParaRPr lang="es-CO" sz="2400" dirty="0" smtClean="0">
              <a:solidFill>
                <a:schemeClr val="accent5">
                  <a:lumMod val="75000"/>
                </a:schemeClr>
              </a:solidFill>
            </a:endParaRPr>
          </a:p>
          <a:p>
            <a:pPr marL="285750" indent="-285750">
              <a:buFont typeface="Wingdings" panose="05000000000000000000" pitchFamily="2" charset="2"/>
              <a:buChar char="Ø"/>
            </a:pPr>
            <a:r>
              <a:rPr lang="es-CO" sz="2400" dirty="0" smtClean="0">
                <a:solidFill>
                  <a:srgbClr val="00B050"/>
                </a:solidFill>
              </a:rPr>
              <a:t>Basado </a:t>
            </a:r>
            <a:r>
              <a:rPr lang="es-CO" sz="2400" dirty="0">
                <a:solidFill>
                  <a:srgbClr val="00B050"/>
                </a:solidFill>
              </a:rPr>
              <a:t>en valores humanos y éticos  </a:t>
            </a:r>
            <a:endParaRPr lang="es-CO" sz="2400" dirty="0" smtClean="0">
              <a:solidFill>
                <a:srgbClr val="00B050"/>
              </a:solidFill>
            </a:endParaRPr>
          </a:p>
          <a:p>
            <a:pPr marL="285750" indent="-285750">
              <a:buFont typeface="Wingdings" panose="05000000000000000000" pitchFamily="2" charset="2"/>
              <a:buChar char="Ø"/>
            </a:pPr>
            <a:r>
              <a:rPr lang="es-CO" sz="2400" dirty="0">
                <a:solidFill>
                  <a:srgbClr val="00B0F0"/>
                </a:solidFill>
              </a:rPr>
              <a:t>Q</a:t>
            </a:r>
            <a:r>
              <a:rPr lang="es-CO" sz="2400" dirty="0" smtClean="0">
                <a:solidFill>
                  <a:srgbClr val="00B0F0"/>
                </a:solidFill>
              </a:rPr>
              <a:t>ue </a:t>
            </a:r>
            <a:r>
              <a:rPr lang="es-CO" sz="2400" dirty="0">
                <a:solidFill>
                  <a:srgbClr val="00B0F0"/>
                </a:solidFill>
              </a:rPr>
              <a:t>se brinda con un compromiso </a:t>
            </a:r>
            <a:r>
              <a:rPr lang="es-CO" sz="2400" b="1" dirty="0">
                <a:solidFill>
                  <a:srgbClr val="00B0F0"/>
                </a:solidFill>
              </a:rPr>
              <a:t>personal, </a:t>
            </a:r>
            <a:r>
              <a:rPr lang="es-CO" sz="2400" b="1" u="sng" dirty="0">
                <a:solidFill>
                  <a:srgbClr val="00B0F0"/>
                </a:solidFill>
              </a:rPr>
              <a:t>profesional</a:t>
            </a:r>
            <a:r>
              <a:rPr lang="es-CO" sz="2400" dirty="0">
                <a:solidFill>
                  <a:srgbClr val="00B0F0"/>
                </a:solidFill>
              </a:rPr>
              <a:t> e </a:t>
            </a:r>
            <a:r>
              <a:rPr lang="es-CO" sz="2400" b="1" i="1" u="sng" dirty="0">
                <a:solidFill>
                  <a:srgbClr val="00B0F0"/>
                </a:solidFill>
              </a:rPr>
              <a:t>institucional</a:t>
            </a:r>
            <a:r>
              <a:rPr lang="es-CO" sz="2400" dirty="0">
                <a:solidFill>
                  <a:srgbClr val="00B0F0"/>
                </a:solidFill>
              </a:rPr>
              <a:t>.</a:t>
            </a:r>
          </a:p>
        </p:txBody>
      </p:sp>
      <p:sp>
        <p:nvSpPr>
          <p:cNvPr id="6" name="Rectángulo 5"/>
          <p:cNvSpPr/>
          <p:nvPr/>
        </p:nvSpPr>
        <p:spPr>
          <a:xfrm>
            <a:off x="761999" y="5409951"/>
            <a:ext cx="10569616" cy="584775"/>
          </a:xfrm>
          <a:prstGeom prst="rect">
            <a:avLst/>
          </a:prstGeom>
        </p:spPr>
        <p:txBody>
          <a:bodyPr wrap="square">
            <a:spAutoFit/>
          </a:bodyPr>
          <a:lstStyle/>
          <a:p>
            <a:r>
              <a:rPr lang="es-CO" sz="3200" dirty="0" smtClean="0">
                <a:solidFill>
                  <a:schemeClr val="accent2">
                    <a:lumMod val="75000"/>
                  </a:schemeClr>
                </a:solidFill>
                <a:latin typeface="Aharoni" panose="02010803020104030203" pitchFamily="2" charset="-79"/>
                <a:cs typeface="Aharoni" panose="02010803020104030203" pitchFamily="2" charset="-79"/>
              </a:rPr>
              <a:t>“Atender al otro como me gustaría que me atiendan” </a:t>
            </a:r>
            <a:endParaRPr lang="es-CO" sz="3200" dirty="0">
              <a:solidFill>
                <a:schemeClr val="accent2">
                  <a:lumMod val="75000"/>
                </a:schemeClr>
              </a:solidFill>
              <a:latin typeface="Aharoni" panose="02010803020104030203" pitchFamily="2" charset="-79"/>
              <a:cs typeface="Aharoni" panose="02010803020104030203" pitchFamily="2" charset="-79"/>
            </a:endParaRPr>
          </a:p>
        </p:txBody>
      </p:sp>
      <p:pic>
        <p:nvPicPr>
          <p:cNvPr id="8" name="Imagen 7"/>
          <p:cNvPicPr>
            <a:picLocks noChangeAspect="1"/>
          </p:cNvPicPr>
          <p:nvPr/>
        </p:nvPicPr>
        <p:blipFill rotWithShape="1">
          <a:blip r:embed="rId2"/>
          <a:srcRect r="51870"/>
          <a:stretch/>
        </p:blipFill>
        <p:spPr>
          <a:xfrm flipH="1">
            <a:off x="7043027" y="1483537"/>
            <a:ext cx="4597897" cy="3345723"/>
          </a:xfrm>
          <a:prstGeom prst="rect">
            <a:avLst/>
          </a:prstGeom>
        </p:spPr>
      </p:pic>
      <p:sp>
        <p:nvSpPr>
          <p:cNvPr id="9" name="Rectángulo 8"/>
          <p:cNvSpPr/>
          <p:nvPr/>
        </p:nvSpPr>
        <p:spPr>
          <a:xfrm>
            <a:off x="1607915" y="5931809"/>
            <a:ext cx="8877783" cy="584775"/>
          </a:xfrm>
          <a:prstGeom prst="rect">
            <a:avLst/>
          </a:prstGeom>
        </p:spPr>
        <p:txBody>
          <a:bodyPr wrap="square">
            <a:spAutoFit/>
          </a:bodyPr>
          <a:lstStyle/>
          <a:p>
            <a:r>
              <a:rPr lang="es-CO" sz="3200" dirty="0" smtClean="0">
                <a:solidFill>
                  <a:schemeClr val="accent2">
                    <a:lumMod val="60000"/>
                    <a:lumOff val="40000"/>
                  </a:schemeClr>
                </a:solidFill>
                <a:latin typeface="Aharoni" panose="02010803020104030203" pitchFamily="2" charset="-79"/>
                <a:cs typeface="Aharoni" panose="02010803020104030203" pitchFamily="2" charset="-79"/>
              </a:rPr>
              <a:t>“Ponerse en los zapatos de la otra persona” </a:t>
            </a:r>
            <a:endParaRPr lang="es-CO" sz="3200" dirty="0">
              <a:solidFill>
                <a:schemeClr val="accent2">
                  <a:lumMod val="60000"/>
                  <a:lumOff val="4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67935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95324" y="200026"/>
            <a:ext cx="11115675" cy="646331"/>
          </a:xfrm>
          <a:prstGeom prst="rect">
            <a:avLst/>
          </a:prstGeom>
          <a:noFill/>
        </p:spPr>
        <p:txBody>
          <a:bodyPr wrap="square" rtlCol="0">
            <a:spAutoFit/>
          </a:bodyPr>
          <a:lstStyle/>
          <a:p>
            <a:endParaRPr lang="es-CO" dirty="0" smtClean="0"/>
          </a:p>
          <a:p>
            <a:endParaRPr lang="es-CO" dirty="0"/>
          </a:p>
        </p:txBody>
      </p:sp>
      <p:sp>
        <p:nvSpPr>
          <p:cNvPr id="3" name="Rectángulo 2"/>
          <p:cNvSpPr/>
          <p:nvPr/>
        </p:nvSpPr>
        <p:spPr>
          <a:xfrm>
            <a:off x="761999" y="641688"/>
            <a:ext cx="10877551" cy="646331"/>
          </a:xfrm>
          <a:prstGeom prst="rect">
            <a:avLst/>
          </a:prstGeom>
        </p:spPr>
        <p:txBody>
          <a:bodyPr wrap="square">
            <a:spAutoFit/>
          </a:bodyPr>
          <a:lstStyle/>
          <a:p>
            <a:r>
              <a:rPr lang="es-CO" dirty="0"/>
              <a:t/>
            </a:r>
            <a:br>
              <a:rPr lang="es-CO" dirty="0"/>
            </a:br>
            <a:endParaRPr lang="es-MX" dirty="0"/>
          </a:p>
        </p:txBody>
      </p:sp>
      <p:sp>
        <p:nvSpPr>
          <p:cNvPr id="4" name="Rectángulo 3"/>
          <p:cNvSpPr/>
          <p:nvPr/>
        </p:nvSpPr>
        <p:spPr>
          <a:xfrm>
            <a:off x="415556" y="200026"/>
            <a:ext cx="6627471" cy="400110"/>
          </a:xfrm>
          <a:prstGeom prst="rect">
            <a:avLst/>
          </a:prstGeom>
        </p:spPr>
        <p:txBody>
          <a:bodyPr wrap="square">
            <a:spAutoFit/>
          </a:bodyPr>
          <a:lstStyle/>
          <a:p>
            <a:r>
              <a:rPr lang="es-CO" sz="2000" i="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endParaRPr lang="es-CO" sz="2400" dirty="0">
              <a:solidFill>
                <a:srgbClr val="00B0F0"/>
              </a:solidFill>
            </a:endParaRPr>
          </a:p>
        </p:txBody>
      </p:sp>
      <p:pic>
        <p:nvPicPr>
          <p:cNvPr id="5" name="Imagen 4"/>
          <p:cNvPicPr>
            <a:picLocks noChangeAspect="1"/>
          </p:cNvPicPr>
          <p:nvPr/>
        </p:nvPicPr>
        <p:blipFill>
          <a:blip r:embed="rId2"/>
          <a:stretch>
            <a:fillRect/>
          </a:stretch>
        </p:blipFill>
        <p:spPr>
          <a:xfrm>
            <a:off x="0" y="0"/>
            <a:ext cx="12192000" cy="6858000"/>
          </a:xfrm>
          <a:prstGeom prst="rect">
            <a:avLst/>
          </a:prstGeom>
        </p:spPr>
      </p:pic>
      <p:sp>
        <p:nvSpPr>
          <p:cNvPr id="7" name="Rectángulo 6"/>
          <p:cNvSpPr/>
          <p:nvPr/>
        </p:nvSpPr>
        <p:spPr>
          <a:xfrm>
            <a:off x="7458583" y="0"/>
            <a:ext cx="473341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i="1" dirty="0" smtClean="0">
                <a:solidFill>
                  <a:srgbClr val="002060"/>
                </a:solidFill>
              </a:rPr>
              <a:t>Clínica las Lajas genera varias estrategias o líneas de acción orientadas a brindar a todos nuestros usuarios una atención de calidad sustentada en principios de </a:t>
            </a:r>
          </a:p>
          <a:p>
            <a:pPr algn="ctr"/>
            <a:r>
              <a:rPr lang="es-CO" sz="3200" b="1" i="1" dirty="0" smtClean="0">
                <a:solidFill>
                  <a:srgbClr val="002060"/>
                </a:solidFill>
              </a:rPr>
              <a:t>HUMANIZACION Y BUEN TRATO  </a:t>
            </a:r>
            <a:endParaRPr lang="es-MX" sz="3200" b="1" i="1" dirty="0">
              <a:solidFill>
                <a:srgbClr val="002060"/>
              </a:solidFill>
            </a:endParaRPr>
          </a:p>
        </p:txBody>
      </p:sp>
    </p:spTree>
    <p:extLst>
      <p:ext uri="{BB962C8B-B14F-4D97-AF65-F5344CB8AC3E}">
        <p14:creationId xmlns:p14="http://schemas.microsoft.com/office/powerpoint/2010/main" val="2378132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1" y="0"/>
            <a:ext cx="12192000" cy="6858000"/>
          </a:xfrm>
          <a:prstGeom prst="rect">
            <a:avLst/>
          </a:prstGeom>
        </p:spPr>
      </p:pic>
      <p:sp>
        <p:nvSpPr>
          <p:cNvPr id="2" name="CuadroTexto 1"/>
          <p:cNvSpPr txBox="1"/>
          <p:nvPr/>
        </p:nvSpPr>
        <p:spPr>
          <a:xfrm>
            <a:off x="8865384" y="301050"/>
            <a:ext cx="3245644" cy="5509200"/>
          </a:xfrm>
          <a:prstGeom prst="rect">
            <a:avLst/>
          </a:prstGeom>
          <a:solidFill>
            <a:schemeClr val="accent1">
              <a:lumMod val="40000"/>
              <a:lumOff val="60000"/>
            </a:schemeClr>
          </a:solidFill>
        </p:spPr>
        <p:txBody>
          <a:bodyPr wrap="square" rtlCol="0">
            <a:spAutoFit/>
          </a:bodyPr>
          <a:lstStyle/>
          <a:p>
            <a:pPr algn="ctr"/>
            <a:endParaRPr lang="es-CO" dirty="0" smtClean="0">
              <a:solidFill>
                <a:srgbClr val="002060"/>
              </a:solidFill>
              <a:latin typeface="Arial" panose="020B0604020202020204" pitchFamily="34" charset="0"/>
              <a:cs typeface="Arial" panose="020B0604020202020204" pitchFamily="34" charset="0"/>
            </a:endParaRPr>
          </a:p>
          <a:p>
            <a:pPr algn="ctr"/>
            <a:endParaRPr lang="es-CO" dirty="0">
              <a:solidFill>
                <a:srgbClr val="002060"/>
              </a:solidFill>
              <a:latin typeface="Arial" panose="020B0604020202020204" pitchFamily="34" charset="0"/>
              <a:cs typeface="Arial" panose="020B0604020202020204" pitchFamily="34" charset="0"/>
            </a:endParaRPr>
          </a:p>
          <a:p>
            <a:pPr algn="ctr"/>
            <a:r>
              <a:rPr lang="es-CO" sz="2000" dirty="0" smtClean="0">
                <a:solidFill>
                  <a:srgbClr val="002060"/>
                </a:solidFill>
                <a:latin typeface="Arial" panose="020B0604020202020204" pitchFamily="34" charset="0"/>
                <a:cs typeface="Arial" panose="020B0604020202020204" pitchFamily="34" charset="0"/>
              </a:rPr>
              <a:t>Una Empresa o Institución </a:t>
            </a:r>
            <a:r>
              <a:rPr lang="es-CO" sz="2000" dirty="0">
                <a:solidFill>
                  <a:srgbClr val="002060"/>
                </a:solidFill>
                <a:latin typeface="Arial" panose="020B0604020202020204" pitchFamily="34" charset="0"/>
                <a:cs typeface="Arial" panose="020B0604020202020204" pitchFamily="34" charset="0"/>
              </a:rPr>
              <a:t>donde la presentación personal de sus trabajadores es impecable, </a:t>
            </a:r>
            <a:r>
              <a:rPr lang="es-CO" sz="2000" b="1" dirty="0">
                <a:solidFill>
                  <a:srgbClr val="002060"/>
                </a:solidFill>
                <a:latin typeface="Arial" panose="020B0604020202020204" pitchFamily="34" charset="0"/>
                <a:cs typeface="Arial" panose="020B0604020202020204" pitchFamily="34" charset="0"/>
              </a:rPr>
              <a:t>crea un ambiente positivo para </a:t>
            </a:r>
            <a:r>
              <a:rPr lang="es-CO" sz="2000" b="1" dirty="0" smtClean="0">
                <a:solidFill>
                  <a:srgbClr val="002060"/>
                </a:solidFill>
                <a:latin typeface="Arial" panose="020B0604020202020204" pitchFamily="34" charset="0"/>
                <a:cs typeface="Arial" panose="020B0604020202020204" pitchFamily="34" charset="0"/>
              </a:rPr>
              <a:t> usuarios  </a:t>
            </a:r>
            <a:r>
              <a:rPr lang="es-CO" sz="2000" b="1" dirty="0">
                <a:solidFill>
                  <a:srgbClr val="002060"/>
                </a:solidFill>
                <a:latin typeface="Arial" panose="020B0604020202020204" pitchFamily="34" charset="0"/>
                <a:cs typeface="Arial" panose="020B0604020202020204" pitchFamily="34" charset="0"/>
              </a:rPr>
              <a:t>y trabajadores</a:t>
            </a:r>
            <a:r>
              <a:rPr lang="es-CO" sz="2000" dirty="0">
                <a:solidFill>
                  <a:srgbClr val="002060"/>
                </a:solidFill>
                <a:latin typeface="Arial" panose="020B0604020202020204" pitchFamily="34" charset="0"/>
                <a:cs typeface="Arial" panose="020B0604020202020204" pitchFamily="34" charset="0"/>
              </a:rPr>
              <a:t>: </a:t>
            </a:r>
            <a:r>
              <a:rPr lang="es-CO" sz="2000" dirty="0" smtClean="0">
                <a:solidFill>
                  <a:srgbClr val="002060"/>
                </a:solidFill>
                <a:latin typeface="Arial" panose="020B0604020202020204" pitchFamily="34" charset="0"/>
                <a:cs typeface="Arial" panose="020B0604020202020204" pitchFamily="34" charset="0"/>
              </a:rPr>
              <a:t>los usuarios </a:t>
            </a:r>
            <a:r>
              <a:rPr lang="es-CO" sz="2000" dirty="0">
                <a:solidFill>
                  <a:srgbClr val="002060"/>
                </a:solidFill>
                <a:latin typeface="Arial" panose="020B0604020202020204" pitchFamily="34" charset="0"/>
                <a:cs typeface="Arial" panose="020B0604020202020204" pitchFamily="34" charset="0"/>
              </a:rPr>
              <a:t>valoran la apariencia profesional y se sienten respetados; los </a:t>
            </a:r>
            <a:r>
              <a:rPr lang="es-CO" sz="2000" dirty="0" smtClean="0">
                <a:solidFill>
                  <a:srgbClr val="002060"/>
                </a:solidFill>
                <a:latin typeface="Arial" panose="020B0604020202020204" pitchFamily="34" charset="0"/>
                <a:cs typeface="Arial" panose="020B0604020202020204" pitchFamily="34" charset="0"/>
              </a:rPr>
              <a:t>colaboradores, por </a:t>
            </a:r>
            <a:r>
              <a:rPr lang="es-CO" sz="2000" dirty="0">
                <a:solidFill>
                  <a:srgbClr val="002060"/>
                </a:solidFill>
                <a:latin typeface="Arial" panose="020B0604020202020204" pitchFamily="34" charset="0"/>
                <a:cs typeface="Arial" panose="020B0604020202020204" pitchFamily="34" charset="0"/>
              </a:rPr>
              <a:t>su parte muestran orgullo por su trabajo y realzan la imagen de </a:t>
            </a:r>
            <a:r>
              <a:rPr lang="es-CO" sz="2000" dirty="0" smtClean="0">
                <a:solidFill>
                  <a:srgbClr val="002060"/>
                </a:solidFill>
                <a:latin typeface="Arial" panose="020B0604020202020204" pitchFamily="34" charset="0"/>
                <a:cs typeface="Arial" panose="020B0604020202020204" pitchFamily="34" charset="0"/>
              </a:rPr>
              <a:t>la empresa</a:t>
            </a:r>
          </a:p>
          <a:p>
            <a:pPr algn="ctr"/>
            <a:endParaRPr lang="es-CO" dirty="0" smtClean="0">
              <a:solidFill>
                <a:srgbClr val="002060"/>
              </a:solidFill>
              <a:latin typeface="Arial" panose="020B0604020202020204" pitchFamily="34" charset="0"/>
              <a:cs typeface="Arial" panose="020B0604020202020204" pitchFamily="34" charset="0"/>
            </a:endParaRPr>
          </a:p>
          <a:p>
            <a:endParaRPr lang="es-CO" dirty="0">
              <a:solidFill>
                <a:srgbClr val="002060"/>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rotWithShape="1">
          <a:blip r:embed="rId3"/>
          <a:srcRect r="5568"/>
          <a:stretch/>
        </p:blipFill>
        <p:spPr>
          <a:xfrm>
            <a:off x="76201" y="169418"/>
            <a:ext cx="8732036" cy="5640832"/>
          </a:xfrm>
          <a:prstGeom prst="rect">
            <a:avLst/>
          </a:prstGeom>
        </p:spPr>
      </p:pic>
    </p:spTree>
    <p:extLst>
      <p:ext uri="{BB962C8B-B14F-4D97-AF65-F5344CB8AC3E}">
        <p14:creationId xmlns:p14="http://schemas.microsoft.com/office/powerpoint/2010/main" val="3888660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5362"/>
            <a:ext cx="12192000" cy="6858000"/>
          </a:xfrm>
          <a:prstGeom prst="rect">
            <a:avLst/>
          </a:prstGeom>
        </p:spPr>
      </p:pic>
      <p:sp>
        <p:nvSpPr>
          <p:cNvPr id="2" name="CuadroTexto 1"/>
          <p:cNvSpPr txBox="1"/>
          <p:nvPr/>
        </p:nvSpPr>
        <p:spPr>
          <a:xfrm>
            <a:off x="808721" y="876639"/>
            <a:ext cx="5742550" cy="5016758"/>
          </a:xfrm>
          <a:prstGeom prst="rect">
            <a:avLst/>
          </a:prstGeom>
          <a:noFill/>
        </p:spPr>
        <p:txBody>
          <a:bodyPr wrap="square" rtlCol="0">
            <a:spAutoFit/>
          </a:bodyPr>
          <a:lstStyle/>
          <a:p>
            <a:pPr marL="285750" indent="-285750">
              <a:buFont typeface="Wingdings" panose="05000000000000000000" pitchFamily="2" charset="2"/>
              <a:buChar char="ü"/>
            </a:pPr>
            <a:r>
              <a:rPr lang="es-CO" sz="2400" dirty="0">
                <a:solidFill>
                  <a:srgbClr val="002060"/>
                </a:solidFill>
                <a:latin typeface="Arial" panose="020B0604020202020204" pitchFamily="34" charset="0"/>
                <a:cs typeface="Arial" panose="020B0604020202020204" pitchFamily="34" charset="0"/>
              </a:rPr>
              <a:t>Saludar de manera amable y responder cordialmente</a:t>
            </a:r>
            <a:r>
              <a:rPr lang="es-CO" sz="2400" dirty="0" smtClean="0">
                <a:solidFill>
                  <a:srgbClr val="002060"/>
                </a:solidFill>
                <a:latin typeface="Arial" panose="020B0604020202020204" pitchFamily="34" charset="0"/>
                <a:cs typeface="Arial" panose="020B0604020202020204" pitchFamily="34" charset="0"/>
              </a:rPr>
              <a:t>.</a:t>
            </a:r>
          </a:p>
          <a:p>
            <a:endParaRPr lang="es-CO" sz="2400" dirty="0" smtClean="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400" dirty="0" smtClean="0">
                <a:solidFill>
                  <a:srgbClr val="002060"/>
                </a:solidFill>
                <a:latin typeface="Arial" panose="020B0604020202020204" pitchFamily="34" charset="0"/>
                <a:cs typeface="Arial" panose="020B0604020202020204" pitchFamily="34" charset="0"/>
              </a:rPr>
              <a:t>Dar la bienvenida al usuario que llega a la institución. </a:t>
            </a:r>
          </a:p>
          <a:p>
            <a:endParaRPr lang="es-CO" sz="2400" dirty="0" smtClean="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400" dirty="0" smtClean="0">
                <a:solidFill>
                  <a:srgbClr val="002060"/>
                </a:solidFill>
                <a:latin typeface="Arial" panose="020B0604020202020204" pitchFamily="34" charset="0"/>
                <a:cs typeface="Arial" panose="020B0604020202020204" pitchFamily="34" charset="0"/>
              </a:rPr>
              <a:t>Presentarse: dar a conocer nombre y cargo desempeñado </a:t>
            </a:r>
          </a:p>
          <a:p>
            <a:endParaRPr lang="es-CO" sz="2400" dirty="0" smtClean="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400" dirty="0" smtClean="0">
                <a:solidFill>
                  <a:srgbClr val="002060"/>
                </a:solidFill>
                <a:latin typeface="Arial" panose="020B0604020202020204" pitchFamily="34" charset="0"/>
                <a:cs typeface="Arial" panose="020B0604020202020204" pitchFamily="34" charset="0"/>
              </a:rPr>
              <a:t>Ofrecer ayuda</a:t>
            </a:r>
          </a:p>
          <a:p>
            <a:pPr marL="285750" indent="-285750">
              <a:buFont typeface="Wingdings" panose="05000000000000000000" pitchFamily="2" charset="2"/>
              <a:buChar char="ü"/>
            </a:pPr>
            <a:endParaRPr lang="es-CO" sz="2000" dirty="0" smtClean="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s-CO" sz="2000" dirty="0">
              <a:solidFill>
                <a:srgbClr val="002060"/>
              </a:solidFill>
            </a:endParaRPr>
          </a:p>
        </p:txBody>
      </p:sp>
      <p:sp>
        <p:nvSpPr>
          <p:cNvPr id="4" name="Rectángulo redondeado 3"/>
          <p:cNvSpPr/>
          <p:nvPr/>
        </p:nvSpPr>
        <p:spPr>
          <a:xfrm>
            <a:off x="3379809" y="4676172"/>
            <a:ext cx="8183300" cy="158957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2800" b="1" dirty="0" smtClean="0">
                <a:solidFill>
                  <a:schemeClr val="accent1">
                    <a:lumMod val="50000"/>
                  </a:schemeClr>
                </a:solidFill>
              </a:rPr>
              <a:t>PROTOCOLO DE BIENVENIDA</a:t>
            </a:r>
          </a:p>
          <a:p>
            <a:pPr algn="ctr"/>
            <a:r>
              <a:rPr lang="es-CO" sz="2000" dirty="0" smtClean="0">
                <a:solidFill>
                  <a:schemeClr val="accent1">
                    <a:lumMod val="50000"/>
                  </a:schemeClr>
                </a:solidFill>
              </a:rPr>
              <a:t>Saludar </a:t>
            </a:r>
            <a:r>
              <a:rPr lang="es-CO" sz="2000" dirty="0">
                <a:solidFill>
                  <a:schemeClr val="accent1">
                    <a:lumMod val="50000"/>
                  </a:schemeClr>
                </a:solidFill>
              </a:rPr>
              <a:t>de manera cordial: </a:t>
            </a:r>
            <a:r>
              <a:rPr lang="es-CO" sz="2000" dirty="0" smtClean="0">
                <a:solidFill>
                  <a:schemeClr val="accent1">
                    <a:lumMod val="50000"/>
                  </a:schemeClr>
                </a:solidFill>
              </a:rPr>
              <a:t>“Buenos </a:t>
            </a:r>
            <a:r>
              <a:rPr lang="es-CO" sz="2000" dirty="0">
                <a:solidFill>
                  <a:schemeClr val="accent1">
                    <a:lumMod val="50000"/>
                  </a:schemeClr>
                </a:solidFill>
              </a:rPr>
              <a:t>días (tardes o noches), Bienvenido a Clínica Las Lajas, mi nombre es ……Y soy (cargo o profesión), en qué le puedo colaborar? </a:t>
            </a:r>
            <a:r>
              <a:rPr lang="es-CO" sz="2000" dirty="0" smtClean="0">
                <a:solidFill>
                  <a:schemeClr val="accent1">
                    <a:lumMod val="50000"/>
                  </a:schemeClr>
                </a:solidFill>
              </a:rPr>
              <a:t>“</a:t>
            </a:r>
            <a:endParaRPr lang="es-CO" sz="2000" dirty="0">
              <a:solidFill>
                <a:schemeClr val="accent1">
                  <a:lumMod val="50000"/>
                </a:schemeClr>
              </a:solidFill>
            </a:endParaRPr>
          </a:p>
        </p:txBody>
      </p:sp>
      <p:pic>
        <p:nvPicPr>
          <p:cNvPr id="10" name="Imagen 9"/>
          <p:cNvPicPr>
            <a:picLocks noChangeAspect="1"/>
          </p:cNvPicPr>
          <p:nvPr/>
        </p:nvPicPr>
        <p:blipFill rotWithShape="1">
          <a:blip r:embed="rId3"/>
          <a:srcRect l="9831" r="30219" b="2790"/>
          <a:stretch/>
        </p:blipFill>
        <p:spPr>
          <a:xfrm>
            <a:off x="7359992" y="876639"/>
            <a:ext cx="3774854" cy="3213527"/>
          </a:xfrm>
          <a:prstGeom prst="rect">
            <a:avLst/>
          </a:prstGeom>
        </p:spPr>
      </p:pic>
    </p:spTree>
    <p:extLst>
      <p:ext uri="{BB962C8B-B14F-4D97-AF65-F5344CB8AC3E}">
        <p14:creationId xmlns:p14="http://schemas.microsoft.com/office/powerpoint/2010/main" val="2489858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255488" y="477819"/>
            <a:ext cx="6724046" cy="5170646"/>
          </a:xfrm>
          <a:prstGeom prst="rect">
            <a:avLst/>
          </a:prstGeom>
          <a:noFill/>
        </p:spPr>
        <p:txBody>
          <a:bodyPr wrap="square" rtlCol="0">
            <a:spAutoFit/>
          </a:bodyPr>
          <a:lstStyle/>
          <a:p>
            <a:r>
              <a:rPr lang="es-CO" sz="2400" b="1" dirty="0">
                <a:solidFill>
                  <a:srgbClr val="002060"/>
                </a:solidFill>
              </a:rPr>
              <a:t>PROTOCOLO PARA CONTESTACION DE LLAMADAS</a:t>
            </a:r>
          </a:p>
          <a:p>
            <a:endParaRPr lang="es-CO" dirty="0">
              <a:solidFill>
                <a:srgbClr val="002060"/>
              </a:solidFill>
            </a:endParaRPr>
          </a:p>
          <a:p>
            <a:pPr marL="285750" indent="-285750">
              <a:buFont typeface="Wingdings" panose="05000000000000000000" pitchFamily="2" charset="2"/>
              <a:buChar char="Ø"/>
            </a:pPr>
            <a:r>
              <a:rPr lang="es-CO" dirty="0">
                <a:solidFill>
                  <a:srgbClr val="002060"/>
                </a:solidFill>
              </a:rPr>
              <a:t>Cuando conteste tenga a mano lápiz y papel.</a:t>
            </a:r>
          </a:p>
          <a:p>
            <a:pPr marL="285750" indent="-285750">
              <a:buFont typeface="Wingdings" panose="05000000000000000000" pitchFamily="2" charset="2"/>
              <a:buChar char="Ø"/>
            </a:pPr>
            <a:endParaRPr lang="es-CO" dirty="0">
              <a:solidFill>
                <a:srgbClr val="002060"/>
              </a:solidFill>
            </a:endParaRPr>
          </a:p>
          <a:p>
            <a:pPr marL="285750" indent="-285750">
              <a:buFont typeface="Wingdings" panose="05000000000000000000" pitchFamily="2" charset="2"/>
              <a:buChar char="Ø"/>
            </a:pPr>
            <a:r>
              <a:rPr lang="es-CO" dirty="0">
                <a:solidFill>
                  <a:srgbClr val="002060"/>
                </a:solidFill>
              </a:rPr>
              <a:t>Antes del tercer timbre conteste el teléfono, salude indique el nombre del servicio, preséntese y ofrezca ayuda.  </a:t>
            </a:r>
            <a:r>
              <a:rPr lang="es-CO" i="1" dirty="0">
                <a:solidFill>
                  <a:srgbClr val="002060"/>
                </a:solidFill>
              </a:rPr>
              <a:t>(Buenas noches, Servicio de Atención al Usuario, Habla </a:t>
            </a:r>
            <a:r>
              <a:rPr lang="es-CO" i="1" dirty="0" smtClean="0">
                <a:solidFill>
                  <a:srgbClr val="002060"/>
                </a:solidFill>
              </a:rPr>
              <a:t>……. </a:t>
            </a:r>
            <a:r>
              <a:rPr lang="es-CO" i="1" dirty="0">
                <a:solidFill>
                  <a:srgbClr val="002060"/>
                </a:solidFill>
              </a:rPr>
              <a:t>en que le puedo colaborar?)</a:t>
            </a:r>
          </a:p>
          <a:p>
            <a:endParaRPr lang="es-CO" dirty="0">
              <a:solidFill>
                <a:srgbClr val="002060"/>
              </a:solidFill>
            </a:endParaRPr>
          </a:p>
          <a:p>
            <a:pPr marL="285750" indent="-285750">
              <a:buFont typeface="Wingdings" panose="05000000000000000000" pitchFamily="2" charset="2"/>
              <a:buChar char="Ø"/>
            </a:pPr>
            <a:r>
              <a:rPr lang="es-CO" dirty="0">
                <a:solidFill>
                  <a:srgbClr val="002060"/>
                </a:solidFill>
              </a:rPr>
              <a:t>Tome registro de la llamada, el motivo de la llamada, el mensaje, incluya por último su nombre, fecha y hora de la llamada  (Registro de llamadas de usuarios)</a:t>
            </a:r>
          </a:p>
          <a:p>
            <a:pPr marL="285750" indent="-285750">
              <a:buFont typeface="Wingdings" panose="05000000000000000000" pitchFamily="2" charset="2"/>
              <a:buChar char="Ø"/>
            </a:pPr>
            <a:endParaRPr lang="es-CO" dirty="0">
              <a:solidFill>
                <a:srgbClr val="002060"/>
              </a:solidFill>
            </a:endParaRPr>
          </a:p>
          <a:p>
            <a:pPr marL="285750" indent="-285750">
              <a:buFont typeface="Wingdings" panose="05000000000000000000" pitchFamily="2" charset="2"/>
              <a:buChar char="Ø"/>
            </a:pPr>
            <a:r>
              <a:rPr lang="es-CO" dirty="0">
                <a:solidFill>
                  <a:srgbClr val="002060"/>
                </a:solidFill>
              </a:rPr>
              <a:t>Si se ve en la obligación de solicitarle a la persona que está llamando que aguarde en la línea, emplee un tono amable y pídale el favor de esperar. No permita que espere más de dos minutos, si la situación no se puede resolver de inmediato, tome su número e indíquele que usted le devolverá la llamada. </a:t>
            </a:r>
          </a:p>
        </p:txBody>
      </p:sp>
      <p:pic>
        <p:nvPicPr>
          <p:cNvPr id="2050" name="Picture 2" descr="El Rincón del Marketing Educativo y experiencias de marketing: La  importancia de la atención telefónica en las Instituciones Educativ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9534" y="775763"/>
            <a:ext cx="5092562" cy="4455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912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155998" y="221500"/>
            <a:ext cx="6327544" cy="5632311"/>
          </a:xfrm>
          <a:prstGeom prst="rect">
            <a:avLst/>
          </a:prstGeom>
          <a:noFill/>
        </p:spPr>
        <p:txBody>
          <a:bodyPr wrap="square" rtlCol="0">
            <a:spAutoFit/>
          </a:bodyPr>
          <a:lstStyle/>
          <a:p>
            <a:pPr marL="285750" indent="-28575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Mirar </a:t>
            </a:r>
            <a:r>
              <a:rPr lang="es-CO" sz="2000" dirty="0">
                <a:solidFill>
                  <a:srgbClr val="002060"/>
                </a:solidFill>
                <a:latin typeface="Arial" panose="020B0604020202020204" pitchFamily="34" charset="0"/>
                <a:cs typeface="Arial" panose="020B0604020202020204" pitchFamily="34" charset="0"/>
              </a:rPr>
              <a:t>a los ojos al otro, sonreír en actitud de interés por servirle. </a:t>
            </a:r>
            <a:endParaRPr lang="es-CO" sz="2000" dirty="0" smtClean="0">
              <a:solidFill>
                <a:srgbClr val="002060"/>
              </a:solidFill>
              <a:latin typeface="Arial" panose="020B0604020202020204" pitchFamily="34" charset="0"/>
              <a:cs typeface="Arial" panose="020B0604020202020204" pitchFamily="34" charset="0"/>
            </a:endParaRPr>
          </a:p>
          <a:p>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Utilizar </a:t>
            </a:r>
            <a:r>
              <a:rPr lang="es-CO" sz="2000" dirty="0">
                <a:solidFill>
                  <a:srgbClr val="002060"/>
                </a:solidFill>
                <a:latin typeface="Arial" panose="020B0604020202020204" pitchFamily="34" charset="0"/>
                <a:cs typeface="Arial" panose="020B0604020202020204" pitchFamily="34" charset="0"/>
              </a:rPr>
              <a:t>un lenguaje sencillo y comprensible</a:t>
            </a:r>
            <a:r>
              <a:rPr lang="es-CO" sz="2000" dirty="0" smtClean="0">
                <a:solidFill>
                  <a:srgbClr val="00206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Verificar los datos e información de los usuarios preguntando de una manera cordial, que permita entender sus solicitudes y garantizar la comprensión de lo que se les informa.</a:t>
            </a: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Llamar al usuario por su nombre y hacerlo de manera respetuosa evitando utilizar sobrenombres, diminutivos, etc. </a:t>
            </a: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Cerciorarse siempre que hubo comprensión de la información brindada volviendo a preguntar. Estrategia de comunicación “Repítame lo que entendió </a:t>
            </a:r>
            <a:r>
              <a:rPr lang="es-CO" sz="2000" dirty="0" err="1" smtClean="0">
                <a:solidFill>
                  <a:srgbClr val="002060"/>
                </a:solidFill>
                <a:latin typeface="Arial" panose="020B0604020202020204" pitchFamily="34" charset="0"/>
                <a:cs typeface="Arial" panose="020B0604020202020204" pitchFamily="34" charset="0"/>
              </a:rPr>
              <a:t>Tech</a:t>
            </a:r>
            <a:r>
              <a:rPr lang="es-CO" sz="2000" dirty="0">
                <a:solidFill>
                  <a:srgbClr val="002060"/>
                </a:solidFill>
                <a:latin typeface="Arial" panose="020B0604020202020204" pitchFamily="34" charset="0"/>
                <a:cs typeface="Arial" panose="020B0604020202020204" pitchFamily="34" charset="0"/>
              </a:rPr>
              <a:t> </a:t>
            </a:r>
            <a:r>
              <a:rPr lang="es-CO" sz="2000" dirty="0" smtClean="0">
                <a:solidFill>
                  <a:srgbClr val="002060"/>
                </a:solidFill>
                <a:latin typeface="Arial" panose="020B0604020202020204" pitchFamily="34" charset="0"/>
                <a:cs typeface="Arial" panose="020B0604020202020204" pitchFamily="34" charset="0"/>
              </a:rPr>
              <a:t>– Back “</a:t>
            </a:r>
            <a:endParaRPr lang="es-CO" sz="2000" dirty="0">
              <a:solidFill>
                <a:srgbClr val="002060"/>
              </a:solidFill>
              <a:latin typeface="Arial" panose="020B0604020202020204" pitchFamily="34" charset="0"/>
              <a:cs typeface="Arial" panose="020B0604020202020204" pitchFamily="34" charset="0"/>
            </a:endParaRPr>
          </a:p>
        </p:txBody>
      </p:sp>
      <p:sp>
        <p:nvSpPr>
          <p:cNvPr id="6" name="Rectángulo redondeado 5"/>
          <p:cNvSpPr/>
          <p:nvPr/>
        </p:nvSpPr>
        <p:spPr>
          <a:xfrm>
            <a:off x="7150156" y="925131"/>
            <a:ext cx="4375230" cy="1956121"/>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b="1" dirty="0" smtClean="0">
              <a:solidFill>
                <a:schemeClr val="accent1">
                  <a:lumMod val="50000"/>
                </a:schemeClr>
              </a:solidFill>
            </a:endParaRPr>
          </a:p>
          <a:p>
            <a:pPr algn="ctr"/>
            <a:r>
              <a:rPr lang="es-CO" sz="2800" b="1" dirty="0" smtClean="0">
                <a:solidFill>
                  <a:schemeClr val="accent1">
                    <a:lumMod val="50000"/>
                  </a:schemeClr>
                </a:solidFill>
              </a:rPr>
              <a:t>COMUNICACIÓN ASERTIVA</a:t>
            </a:r>
          </a:p>
          <a:p>
            <a:pPr algn="ctr"/>
            <a:endParaRPr lang="es-CO" dirty="0">
              <a:solidFill>
                <a:schemeClr val="accent1">
                  <a:lumMod val="50000"/>
                </a:schemeClr>
              </a:solidFill>
            </a:endParaRPr>
          </a:p>
        </p:txBody>
      </p:sp>
      <p:pic>
        <p:nvPicPr>
          <p:cNvPr id="10" name="Imagen 9"/>
          <p:cNvPicPr>
            <a:picLocks noChangeAspect="1"/>
          </p:cNvPicPr>
          <p:nvPr/>
        </p:nvPicPr>
        <p:blipFill>
          <a:blip r:embed="rId3"/>
          <a:stretch>
            <a:fillRect/>
          </a:stretch>
        </p:blipFill>
        <p:spPr>
          <a:xfrm>
            <a:off x="6639540" y="3368233"/>
            <a:ext cx="5258764" cy="2203817"/>
          </a:xfrm>
          <a:prstGeom prst="rect">
            <a:avLst/>
          </a:prstGeom>
        </p:spPr>
      </p:pic>
    </p:spTree>
    <p:extLst>
      <p:ext uri="{BB962C8B-B14F-4D97-AF65-F5344CB8AC3E}">
        <p14:creationId xmlns:p14="http://schemas.microsoft.com/office/powerpoint/2010/main" val="2730825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5362"/>
            <a:ext cx="12192000" cy="6858000"/>
          </a:xfrm>
          <a:prstGeom prst="rect">
            <a:avLst/>
          </a:prstGeom>
        </p:spPr>
      </p:pic>
      <p:sp>
        <p:nvSpPr>
          <p:cNvPr id="2" name="CuadroTexto 1"/>
          <p:cNvSpPr txBox="1"/>
          <p:nvPr/>
        </p:nvSpPr>
        <p:spPr>
          <a:xfrm>
            <a:off x="776348" y="691412"/>
            <a:ext cx="5844370" cy="5324535"/>
          </a:xfrm>
          <a:prstGeom prst="rect">
            <a:avLst/>
          </a:prstGeom>
          <a:noFill/>
        </p:spPr>
        <p:txBody>
          <a:bodyPr wrap="square" rtlCol="0">
            <a:spAutoFit/>
          </a:bodyPr>
          <a:lstStyle/>
          <a:p>
            <a:pPr marL="285750" indent="-28575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Mostrar </a:t>
            </a:r>
            <a:r>
              <a:rPr lang="es-CO" sz="2000" dirty="0">
                <a:solidFill>
                  <a:srgbClr val="002060"/>
                </a:solidFill>
                <a:latin typeface="Arial" panose="020B0604020202020204" pitchFamily="34" charset="0"/>
                <a:cs typeface="Arial" panose="020B0604020202020204" pitchFamily="34" charset="0"/>
              </a:rPr>
              <a:t>salidas, alternativas, posibles soluciones</a:t>
            </a:r>
            <a:r>
              <a:rPr lang="es-CO" sz="2000" dirty="0" smtClean="0">
                <a:solidFill>
                  <a:srgbClr val="00206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a:solidFill>
                  <a:srgbClr val="002060"/>
                </a:solidFill>
                <a:latin typeface="Arial" panose="020B0604020202020204" pitchFamily="34" charset="0"/>
                <a:cs typeface="Arial" panose="020B0604020202020204" pitchFamily="34" charset="0"/>
              </a:rPr>
              <a:t>Ser sensible ante las necesidades del otro</a:t>
            </a:r>
            <a:r>
              <a:rPr lang="es-CO" sz="2000" dirty="0" smtClean="0">
                <a:solidFill>
                  <a:srgbClr val="00206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a:solidFill>
                  <a:srgbClr val="002060"/>
                </a:solidFill>
                <a:latin typeface="Arial" panose="020B0604020202020204" pitchFamily="34" charset="0"/>
                <a:cs typeface="Arial" panose="020B0604020202020204" pitchFamily="34" charset="0"/>
              </a:rPr>
              <a:t>Ser tolerante, paciente, respetar las diferencias</a:t>
            </a:r>
            <a:r>
              <a:rPr lang="es-CO" sz="2000" dirty="0" smtClean="0">
                <a:solidFill>
                  <a:srgbClr val="00206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a:solidFill>
                  <a:srgbClr val="002060"/>
                </a:solidFill>
                <a:latin typeface="Arial" panose="020B0604020202020204" pitchFamily="34" charset="0"/>
                <a:cs typeface="Arial" panose="020B0604020202020204" pitchFamily="34" charset="0"/>
              </a:rPr>
              <a:t>Respetar a los demás como a sí mismo</a:t>
            </a:r>
            <a:r>
              <a:rPr lang="es-CO" sz="2000" dirty="0" smtClean="0">
                <a:solidFill>
                  <a:srgbClr val="00206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endParaRPr lang="es-CO" sz="2000" dirty="0" smtClean="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a:solidFill>
                  <a:srgbClr val="002060"/>
                </a:solidFill>
                <a:latin typeface="Arial" panose="020B0604020202020204" pitchFamily="34" charset="0"/>
                <a:cs typeface="Arial" panose="020B0604020202020204" pitchFamily="34" charset="0"/>
              </a:rPr>
              <a:t>Brindar atención personalizada</a:t>
            </a:r>
            <a:r>
              <a:rPr lang="es-CO" sz="2000" dirty="0" smtClean="0">
                <a:solidFill>
                  <a:srgbClr val="002060"/>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endParaRPr lang="es-CO" sz="2000" dirty="0" smtClean="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s-CO" sz="2000" dirty="0">
                <a:solidFill>
                  <a:srgbClr val="002060"/>
                </a:solidFill>
                <a:latin typeface="Arial" panose="020B0604020202020204" pitchFamily="34" charset="0"/>
                <a:cs typeface="Arial" panose="020B0604020202020204" pitchFamily="34" charset="0"/>
              </a:rPr>
              <a:t>No  olvide decir o responder según la ocasión CON GUSTO, ESTAMOS PARA SERVIRLE, </a:t>
            </a:r>
            <a:r>
              <a:rPr lang="es-CO" sz="2000" dirty="0" smtClean="0">
                <a:solidFill>
                  <a:srgbClr val="002060"/>
                </a:solidFill>
                <a:latin typeface="Arial" panose="020B0604020202020204" pitchFamily="34" charset="0"/>
                <a:cs typeface="Arial" panose="020B0604020202020204" pitchFamily="34" charset="0"/>
              </a:rPr>
              <a:t>GRACIAS, POR FAVOR, DISCULPE , etc. </a:t>
            </a: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s-CO" sz="2000" dirty="0">
              <a:solidFill>
                <a:srgbClr val="002060"/>
              </a:solidFill>
            </a:endParaRPr>
          </a:p>
        </p:txBody>
      </p:sp>
      <p:sp>
        <p:nvSpPr>
          <p:cNvPr id="7" name="Rectángulo redondeado 6"/>
          <p:cNvSpPr/>
          <p:nvPr/>
        </p:nvSpPr>
        <p:spPr>
          <a:xfrm>
            <a:off x="7041270" y="856771"/>
            <a:ext cx="4880653" cy="105305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2400" b="1" dirty="0" smtClean="0">
                <a:solidFill>
                  <a:schemeClr val="accent1">
                    <a:lumMod val="50000"/>
                  </a:schemeClr>
                </a:solidFill>
              </a:rPr>
              <a:t>ACTITUDES DE EMPATIA</a:t>
            </a:r>
          </a:p>
          <a:p>
            <a:pPr algn="ctr"/>
            <a:r>
              <a:rPr lang="es-CO" sz="2400" b="1" dirty="0" smtClean="0">
                <a:solidFill>
                  <a:schemeClr val="accent1">
                    <a:lumMod val="50000"/>
                  </a:schemeClr>
                </a:solidFill>
              </a:rPr>
              <a:t>Normas básicas de acogida  </a:t>
            </a:r>
          </a:p>
        </p:txBody>
      </p:sp>
      <p:sp>
        <p:nvSpPr>
          <p:cNvPr id="11" name="AutoShape 4" descr="Empatia Vectores Libres de Derechos - iSt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 name="AutoShape 6" descr="Empatia Vectores Libres de Derechos - iStoc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3" name="Imagen 12"/>
          <p:cNvPicPr>
            <a:picLocks noChangeAspect="1"/>
          </p:cNvPicPr>
          <p:nvPr/>
        </p:nvPicPr>
        <p:blipFill rotWithShape="1">
          <a:blip r:embed="rId3"/>
          <a:srcRect l="16155" t="14220" r="15254" b="11789"/>
          <a:stretch/>
        </p:blipFill>
        <p:spPr>
          <a:xfrm>
            <a:off x="7789761" y="2117248"/>
            <a:ext cx="3715474" cy="4008034"/>
          </a:xfrm>
          <a:prstGeom prst="rect">
            <a:avLst/>
          </a:prstGeom>
        </p:spPr>
      </p:pic>
    </p:spTree>
    <p:extLst>
      <p:ext uri="{BB962C8B-B14F-4D97-AF65-F5344CB8AC3E}">
        <p14:creationId xmlns:p14="http://schemas.microsoft.com/office/powerpoint/2010/main" val="2511668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3" name="Rectángulo 2"/>
          <p:cNvSpPr/>
          <p:nvPr/>
        </p:nvSpPr>
        <p:spPr>
          <a:xfrm>
            <a:off x="323773" y="1109668"/>
            <a:ext cx="6096000" cy="981423"/>
          </a:xfrm>
          <a:prstGeom prst="rect">
            <a:avLst/>
          </a:prstGeom>
        </p:spPr>
        <p:txBody>
          <a:bodyPr>
            <a:spAutoFit/>
          </a:bodyPr>
          <a:lstStyle/>
          <a:p>
            <a:pPr marL="342900" lvl="0" indent="-342900" algn="just">
              <a:lnSpc>
                <a:spcPct val="107000"/>
              </a:lnSpc>
              <a:spcAft>
                <a:spcPts val="0"/>
              </a:spcAft>
              <a:buFont typeface="Wingdings" panose="05000000000000000000" pitchFamily="2" charset="2"/>
              <a:buChar char=""/>
            </a:pPr>
            <a:r>
              <a:rPr lang="es-CO" dirty="0">
                <a:solidFill>
                  <a:srgbClr val="002060"/>
                </a:solidFill>
                <a:latin typeface="Arial" panose="020B0604020202020204" pitchFamily="34" charset="0"/>
                <a:ea typeface="Calibri" panose="020F0502020204030204" pitchFamily="34" charset="0"/>
                <a:cs typeface="Times New Roman" panose="02020603050405020304" pitchFamily="18" charset="0"/>
              </a:rPr>
              <a:t>Fomentar la privacidad, respeto, dignidad, </a:t>
            </a:r>
            <a:r>
              <a:rPr lang="es-CO"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reserva de la información </a:t>
            </a:r>
            <a:r>
              <a:rPr lang="es-CO" dirty="0">
                <a:solidFill>
                  <a:srgbClr val="002060"/>
                </a:solidFill>
                <a:latin typeface="Arial" panose="020B0604020202020204" pitchFamily="34" charset="0"/>
                <a:ea typeface="Calibri" panose="020F0502020204030204" pitchFamily="34" charset="0"/>
                <a:cs typeface="Times New Roman" panose="02020603050405020304" pitchFamily="18" charset="0"/>
              </a:rPr>
              <a:t>con prevalencia de derechos de </a:t>
            </a:r>
            <a:r>
              <a:rPr lang="es-CO"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los  </a:t>
            </a:r>
            <a:r>
              <a:rPr lang="es-CO" dirty="0">
                <a:solidFill>
                  <a:srgbClr val="002060"/>
                </a:solidFill>
                <a:latin typeface="Arial" panose="020B0604020202020204" pitchFamily="34" charset="0"/>
                <a:ea typeface="Calibri" panose="020F0502020204030204" pitchFamily="34" charset="0"/>
                <a:cs typeface="Times New Roman" panose="02020603050405020304" pitchFamily="18" charset="0"/>
              </a:rPr>
              <a:t>usuarios. </a:t>
            </a:r>
            <a:endParaRPr lang="es-MX"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p:cNvPicPr/>
          <p:nvPr/>
        </p:nvPicPr>
        <p:blipFill>
          <a:blip r:embed="rId3">
            <a:extLst>
              <a:ext uri="{28A0092B-C50C-407E-A947-70E740481C1C}">
                <a14:useLocalDpi xmlns:a14="http://schemas.microsoft.com/office/drawing/2010/main" val="0"/>
              </a:ext>
            </a:extLst>
          </a:blip>
          <a:srcRect/>
          <a:stretch>
            <a:fillRect/>
          </a:stretch>
        </p:blipFill>
        <p:spPr bwMode="auto">
          <a:xfrm>
            <a:off x="6944810" y="1296183"/>
            <a:ext cx="5056690" cy="3464936"/>
          </a:xfrm>
          <a:prstGeom prst="rect">
            <a:avLst/>
          </a:prstGeom>
          <a:noFill/>
        </p:spPr>
      </p:pic>
      <p:sp>
        <p:nvSpPr>
          <p:cNvPr id="7" name="Rectángulo redondeado 6"/>
          <p:cNvSpPr/>
          <p:nvPr/>
        </p:nvSpPr>
        <p:spPr>
          <a:xfrm>
            <a:off x="931446" y="2902475"/>
            <a:ext cx="4880653" cy="1053052"/>
          </a:xfrm>
          <a:prstGeom prst="roundRect">
            <a:avLst/>
          </a:prstGeom>
          <a:solidFill>
            <a:srgbClr val="F2727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sz="2400" b="1" dirty="0" smtClean="0">
                <a:solidFill>
                  <a:schemeClr val="accent1">
                    <a:lumMod val="50000"/>
                  </a:schemeClr>
                </a:solidFill>
              </a:rPr>
              <a:t>CONFIDENCIALIDAD DE LA INFORMACION </a:t>
            </a:r>
          </a:p>
        </p:txBody>
      </p:sp>
    </p:spTree>
    <p:extLst>
      <p:ext uri="{BB962C8B-B14F-4D97-AF65-F5344CB8AC3E}">
        <p14:creationId xmlns:p14="http://schemas.microsoft.com/office/powerpoint/2010/main" val="2957127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CuadroTexto 1"/>
          <p:cNvSpPr txBox="1"/>
          <p:nvPr/>
        </p:nvSpPr>
        <p:spPr>
          <a:xfrm>
            <a:off x="161925" y="571500"/>
            <a:ext cx="5924549" cy="5047536"/>
          </a:xfrm>
          <a:prstGeom prst="rect">
            <a:avLst/>
          </a:prstGeom>
          <a:noFill/>
        </p:spPr>
        <p:txBody>
          <a:bodyPr wrap="square" rtlCol="0">
            <a:spAutoFit/>
          </a:bodyPr>
          <a:lstStyle/>
          <a:p>
            <a:pPr algn="ctr"/>
            <a:r>
              <a:rPr lang="es-CO" sz="2400" b="1" dirty="0" smtClean="0">
                <a:solidFill>
                  <a:srgbClr val="002060"/>
                </a:solidFill>
                <a:latin typeface="Arial" panose="020B0604020202020204" pitchFamily="34" charset="0"/>
                <a:cs typeface="Arial" panose="020B0604020202020204" pitchFamily="34" charset="0"/>
              </a:rPr>
              <a:t>QUÉ  ES </a:t>
            </a:r>
            <a:r>
              <a:rPr lang="es-CO" sz="2400" b="1" dirty="0">
                <a:solidFill>
                  <a:srgbClr val="002060"/>
                </a:solidFill>
                <a:latin typeface="Arial" panose="020B0604020202020204" pitchFamily="34" charset="0"/>
                <a:cs typeface="Arial" panose="020B0604020202020204" pitchFamily="34" charset="0"/>
              </a:rPr>
              <a:t>EL BUEN </a:t>
            </a:r>
            <a:r>
              <a:rPr lang="es-CO" sz="2400" b="1" dirty="0" smtClean="0">
                <a:solidFill>
                  <a:srgbClr val="002060"/>
                </a:solidFill>
                <a:latin typeface="Arial" panose="020B0604020202020204" pitchFamily="34" charset="0"/>
                <a:cs typeface="Arial" panose="020B0604020202020204" pitchFamily="34" charset="0"/>
              </a:rPr>
              <a:t>TRATO</a:t>
            </a:r>
          </a:p>
          <a:p>
            <a:endParaRPr lang="es-CO" dirty="0">
              <a:solidFill>
                <a:srgbClr val="002060"/>
              </a:solidFill>
              <a:latin typeface="Arial" panose="020B0604020202020204" pitchFamily="34" charset="0"/>
              <a:cs typeface="Arial" panose="020B0604020202020204" pitchFamily="34" charset="0"/>
            </a:endParaRPr>
          </a:p>
          <a:p>
            <a:r>
              <a:rPr lang="es-CO" sz="2000" dirty="0">
                <a:solidFill>
                  <a:srgbClr val="002060"/>
                </a:solidFill>
                <a:latin typeface="Arial" panose="020B0604020202020204" pitchFamily="34" charset="0"/>
                <a:cs typeface="Arial" panose="020B0604020202020204" pitchFamily="34" charset="0"/>
              </a:rPr>
              <a:t>El buen trato se define en las relaciones con el otro (y/o el entorno) y se refiere a las interacciones (con ese otro y/o con ese entorno) que promueven un sentimiento mutuo de reconocimiento y de valoración. Son formas de relación  que generan satisfacción y bienestar entre quienes interactúan</a:t>
            </a:r>
            <a:r>
              <a:rPr lang="es-CO" sz="2000" dirty="0" smtClean="0">
                <a:solidFill>
                  <a:srgbClr val="002060"/>
                </a:solidFill>
                <a:latin typeface="Arial" panose="020B0604020202020204" pitchFamily="34" charset="0"/>
                <a:cs typeface="Arial" panose="020B0604020202020204" pitchFamily="34" charset="0"/>
              </a:rPr>
              <a:t>.</a:t>
            </a:r>
          </a:p>
          <a:p>
            <a:endParaRPr lang="es-CO" sz="2000" dirty="0">
              <a:solidFill>
                <a:srgbClr val="002060"/>
              </a:solidFill>
              <a:latin typeface="Arial" panose="020B0604020202020204" pitchFamily="34" charset="0"/>
              <a:cs typeface="Arial" panose="020B0604020202020204" pitchFamily="34" charset="0"/>
            </a:endParaRPr>
          </a:p>
          <a:p>
            <a:r>
              <a:rPr lang="es-CO" sz="2000" dirty="0">
                <a:solidFill>
                  <a:srgbClr val="002060"/>
                </a:solidFill>
                <a:latin typeface="Arial" panose="020B0604020202020204" pitchFamily="34" charset="0"/>
                <a:cs typeface="Arial" panose="020B0604020202020204" pitchFamily="34" charset="0"/>
              </a:rPr>
              <a:t>Este tipo de relación además, es una base que favorece el crecimiento y el desarrollo personal. Las relaciones de buen trato parten de la capacidad de reconocer que existe un YO y también que existe OTRO, ambos con necesidades diferentes que se tienen en cuenta y se respetan…´´</a:t>
            </a:r>
          </a:p>
        </p:txBody>
      </p:sp>
      <p:pic>
        <p:nvPicPr>
          <p:cNvPr id="3" name="Imagen 2"/>
          <p:cNvPicPr>
            <a:picLocks noChangeAspect="1"/>
          </p:cNvPicPr>
          <p:nvPr/>
        </p:nvPicPr>
        <p:blipFill rotWithShape="1">
          <a:blip r:embed="rId3"/>
          <a:srcRect l="744" r="11440" b="9902"/>
          <a:stretch/>
        </p:blipFill>
        <p:spPr>
          <a:xfrm>
            <a:off x="6362700" y="1126889"/>
            <a:ext cx="5665869" cy="36479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859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1"/>
            <a:ext cx="12219598" cy="6873524"/>
          </a:xfrm>
          <a:prstGeom prst="rect">
            <a:avLst/>
          </a:prstGeom>
        </p:spPr>
      </p:pic>
      <p:sp>
        <p:nvSpPr>
          <p:cNvPr id="2" name="CuadroTexto 1"/>
          <p:cNvSpPr txBox="1"/>
          <p:nvPr/>
        </p:nvSpPr>
        <p:spPr>
          <a:xfrm>
            <a:off x="381001" y="428626"/>
            <a:ext cx="6400799" cy="5324535"/>
          </a:xfrm>
          <a:prstGeom prst="rect">
            <a:avLst/>
          </a:prstGeom>
          <a:noFill/>
        </p:spPr>
        <p:txBody>
          <a:bodyPr wrap="square" rtlCol="0">
            <a:spAutoFit/>
          </a:bodyPr>
          <a:lstStyle/>
          <a:p>
            <a:r>
              <a:rPr lang="es-CO" b="1" i="1" dirty="0" smtClean="0">
                <a:solidFill>
                  <a:srgbClr val="002060"/>
                </a:solidFill>
                <a:latin typeface="Arial" panose="020B0604020202020204" pitchFamily="34" charset="0"/>
                <a:cs typeface="Arial" panose="020B0604020202020204" pitchFamily="34" charset="0"/>
              </a:rPr>
              <a:t>       </a:t>
            </a:r>
            <a:r>
              <a:rPr lang="es-CO" sz="3200" b="1" dirty="0" smtClean="0">
                <a:solidFill>
                  <a:srgbClr val="002060"/>
                </a:solidFill>
                <a:latin typeface="Gabriola" panose="04040605051002020D02" pitchFamily="82" charset="0"/>
                <a:cs typeface="Arial" panose="020B0604020202020204" pitchFamily="34" charset="0"/>
              </a:rPr>
              <a:t>Decálogo del Buen Trato </a:t>
            </a:r>
          </a:p>
          <a:p>
            <a:r>
              <a:rPr lang="es-CO" sz="2800" dirty="0" smtClean="0">
                <a:solidFill>
                  <a:srgbClr val="002060"/>
                </a:solidFill>
                <a:latin typeface="Gabriola" panose="04040605051002020D02" pitchFamily="82" charset="0"/>
                <a:cs typeface="Arial" panose="020B0604020202020204" pitchFamily="34" charset="0"/>
              </a:rPr>
              <a:t>1. Respetar a los demás como a sí mismo. </a:t>
            </a:r>
          </a:p>
          <a:p>
            <a:r>
              <a:rPr lang="es-CO" sz="2800" dirty="0" smtClean="0">
                <a:solidFill>
                  <a:srgbClr val="002060"/>
                </a:solidFill>
                <a:latin typeface="Gabriola" panose="04040605051002020D02" pitchFamily="82" charset="0"/>
                <a:cs typeface="Arial" panose="020B0604020202020204" pitchFamily="34" charset="0"/>
              </a:rPr>
              <a:t>2. Aprender a escuchar consejos y seguir indicaciones de personas con más experiencia o práctica en el trabajo.</a:t>
            </a:r>
          </a:p>
          <a:p>
            <a:r>
              <a:rPr lang="es-CO" sz="2800" dirty="0" smtClean="0">
                <a:solidFill>
                  <a:srgbClr val="002060"/>
                </a:solidFill>
                <a:latin typeface="Gabriola" panose="04040605051002020D02" pitchFamily="82" charset="0"/>
                <a:cs typeface="Arial" panose="020B0604020202020204" pitchFamily="34" charset="0"/>
              </a:rPr>
              <a:t>3.Controlar las emociones cuando no se tienen argumentos, demostrando educación y respeto.</a:t>
            </a:r>
          </a:p>
          <a:p>
            <a:r>
              <a:rPr lang="es-CO" sz="2800" dirty="0" smtClean="0">
                <a:solidFill>
                  <a:srgbClr val="002060"/>
                </a:solidFill>
                <a:latin typeface="Gabriola" panose="04040605051002020D02" pitchFamily="82" charset="0"/>
                <a:cs typeface="Arial" panose="020B0604020202020204" pitchFamily="34" charset="0"/>
              </a:rPr>
              <a:t>4. Al no estar de acuerdo con algo, se debe actuar con inteligencia, reflexionando sobre el punto y después expresando los comentarios en el momento y a la persona adecuada.</a:t>
            </a:r>
          </a:p>
          <a:p>
            <a:r>
              <a:rPr lang="es-CO" sz="2800" dirty="0" smtClean="0">
                <a:solidFill>
                  <a:srgbClr val="002060"/>
                </a:solidFill>
                <a:latin typeface="Gabriola" panose="04040605051002020D02" pitchFamily="82" charset="0"/>
                <a:cs typeface="Arial" panose="020B0604020202020204" pitchFamily="34" charset="0"/>
              </a:rPr>
              <a:t>5. Evitar la murmuración y la crítica que afectan negativamente a la personalidad de los demás.</a:t>
            </a:r>
          </a:p>
        </p:txBody>
      </p:sp>
      <p:pic>
        <p:nvPicPr>
          <p:cNvPr id="1026" name="Picture 2" descr="La importancia del trabajo en equipo en tu empresa de salud"/>
          <p:cNvPicPr>
            <a:picLocks noChangeAspect="1" noChangeArrowheads="1"/>
          </p:cNvPicPr>
          <p:nvPr/>
        </p:nvPicPr>
        <p:blipFill rotWithShape="1">
          <a:blip r:embed="rId3">
            <a:extLst>
              <a:ext uri="{28A0092B-C50C-407E-A947-70E740481C1C}">
                <a14:useLocalDpi xmlns:a14="http://schemas.microsoft.com/office/drawing/2010/main" val="0"/>
              </a:ext>
            </a:extLst>
          </a:blip>
          <a:srcRect l="5475" r="5897"/>
          <a:stretch/>
        </p:blipFill>
        <p:spPr bwMode="auto">
          <a:xfrm>
            <a:off x="6781800" y="885825"/>
            <a:ext cx="5198355" cy="3838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745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CuadroTexto 1"/>
          <p:cNvSpPr txBox="1"/>
          <p:nvPr/>
        </p:nvSpPr>
        <p:spPr>
          <a:xfrm>
            <a:off x="6496049" y="74340"/>
            <a:ext cx="5181601" cy="5693866"/>
          </a:xfrm>
          <a:prstGeom prst="rect">
            <a:avLst/>
          </a:prstGeom>
          <a:noFill/>
        </p:spPr>
        <p:txBody>
          <a:bodyPr wrap="square" rtlCol="0">
            <a:spAutoFit/>
          </a:bodyPr>
          <a:lstStyle/>
          <a:p>
            <a:r>
              <a:rPr lang="es-CO" sz="2800" dirty="0">
                <a:solidFill>
                  <a:srgbClr val="002060"/>
                </a:solidFill>
                <a:latin typeface="Gabriola" panose="04040605051002020D02" pitchFamily="82" charset="0"/>
                <a:cs typeface="Arial" panose="020B0604020202020204" pitchFamily="34" charset="0"/>
              </a:rPr>
              <a:t>6. Ser siempre honestos en comportamiento, palabras y afectos. </a:t>
            </a:r>
          </a:p>
          <a:p>
            <a:r>
              <a:rPr lang="es-CO" sz="2800" dirty="0">
                <a:solidFill>
                  <a:srgbClr val="002060"/>
                </a:solidFill>
                <a:latin typeface="Gabriola" panose="04040605051002020D02" pitchFamily="82" charset="0"/>
                <a:cs typeface="Arial" panose="020B0604020202020204" pitchFamily="34" charset="0"/>
              </a:rPr>
              <a:t>7. Aceptar serenamente los errores y fallas que se han cometido, así como sus consecuencias, rectificar y pedir disculpas.</a:t>
            </a:r>
          </a:p>
          <a:p>
            <a:r>
              <a:rPr lang="es-CO" sz="2800" dirty="0">
                <a:solidFill>
                  <a:srgbClr val="002060"/>
                </a:solidFill>
                <a:latin typeface="Gabriola" panose="04040605051002020D02" pitchFamily="82" charset="0"/>
                <a:cs typeface="Arial" panose="020B0604020202020204" pitchFamily="34" charset="0"/>
              </a:rPr>
              <a:t>8. Cumplir con los deberes y obligaciones sobreponiéndose a las dificultades y al cansancio. </a:t>
            </a:r>
          </a:p>
          <a:p>
            <a:r>
              <a:rPr lang="es-CO" sz="2800" dirty="0">
                <a:solidFill>
                  <a:srgbClr val="002060"/>
                </a:solidFill>
                <a:latin typeface="Gabriola" panose="04040605051002020D02" pitchFamily="82" charset="0"/>
                <a:cs typeface="Arial" panose="020B0604020202020204" pitchFamily="34" charset="0"/>
              </a:rPr>
              <a:t>9. Conocer y vivir plenamente los principios y valores, convirtiéndose en ejemplo para los demás. </a:t>
            </a:r>
          </a:p>
          <a:p>
            <a:r>
              <a:rPr lang="es-CO" sz="2800" dirty="0">
                <a:solidFill>
                  <a:srgbClr val="002060"/>
                </a:solidFill>
                <a:latin typeface="Gabriola" panose="04040605051002020D02" pitchFamily="82" charset="0"/>
                <a:cs typeface="Arial" panose="020B0604020202020204" pitchFamily="34" charset="0"/>
              </a:rPr>
              <a:t>10. No se debe ofender o tratar mal a las personas, por humilde que sea su condición.</a:t>
            </a:r>
          </a:p>
        </p:txBody>
      </p:sp>
      <p:pic>
        <p:nvPicPr>
          <p:cNvPr id="3" name="Imagen 2"/>
          <p:cNvPicPr>
            <a:picLocks noChangeAspect="1"/>
          </p:cNvPicPr>
          <p:nvPr/>
        </p:nvPicPr>
        <p:blipFill>
          <a:blip r:embed="rId3"/>
          <a:stretch>
            <a:fillRect/>
          </a:stretch>
        </p:blipFill>
        <p:spPr>
          <a:xfrm>
            <a:off x="303198" y="1013371"/>
            <a:ext cx="5889655" cy="3987254"/>
          </a:xfrm>
          <a:prstGeom prst="rect">
            <a:avLst/>
          </a:prstGeom>
        </p:spPr>
      </p:pic>
    </p:spTree>
    <p:extLst>
      <p:ext uri="{BB962C8B-B14F-4D97-AF65-F5344CB8AC3E}">
        <p14:creationId xmlns:p14="http://schemas.microsoft.com/office/powerpoint/2010/main" val="2031904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4" name="Rectángulo 3"/>
          <p:cNvSpPr/>
          <p:nvPr/>
        </p:nvSpPr>
        <p:spPr>
          <a:xfrm>
            <a:off x="5610222" y="351451"/>
            <a:ext cx="6581778" cy="5459828"/>
          </a:xfrm>
          <a:prstGeom prst="rect">
            <a:avLst/>
          </a:prstGeom>
        </p:spPr>
        <p:txBody>
          <a:bodyPr wrap="square">
            <a:spAutoFit/>
          </a:bodyPr>
          <a:lstStyle/>
          <a:p>
            <a:pPr indent="449580">
              <a:lnSpc>
                <a:spcPct val="107000"/>
              </a:lnSpc>
              <a:spcAft>
                <a:spcPts val="0"/>
              </a:spcAft>
            </a:pPr>
            <a:r>
              <a:rPr lang="es-MX"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Recuerde </a:t>
            </a:r>
            <a:r>
              <a:rPr lang="es-MX" sz="2000" b="1" dirty="0">
                <a:solidFill>
                  <a:srgbClr val="002060"/>
                </a:solidFill>
                <a:latin typeface="Arial" panose="020B0604020202020204" pitchFamily="34" charset="0"/>
                <a:ea typeface="Calibri" panose="020F0502020204030204" pitchFamily="34" charset="0"/>
                <a:cs typeface="Arial" panose="020B0604020202020204" pitchFamily="34" charset="0"/>
              </a:rPr>
              <a:t>que al paciente o usuario le gusta </a:t>
            </a:r>
            <a:r>
              <a:rPr lang="es-MX"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que:</a:t>
            </a:r>
          </a:p>
          <a:p>
            <a:pPr indent="449580">
              <a:lnSpc>
                <a:spcPct val="107000"/>
              </a:lnSpc>
              <a:spcAft>
                <a:spcPts val="0"/>
              </a:spcAft>
            </a:pPr>
            <a:endParaRPr lang="es-MX" b="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El trato sea amable y respetuoso</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Le demos importancia</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Lo tengamos en cuenta</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Comprendamos su situación</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Lo atendamos con calidez y agilidad</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Orientemos con precisión sus solicitudes</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Le ofrezcamos alternativas de </a:t>
            </a: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solución</a:t>
            </a:r>
          </a:p>
          <a:p>
            <a:pPr marL="899160">
              <a:lnSpc>
                <a:spcPct val="107000"/>
              </a:lnSpc>
              <a:spcAft>
                <a:spcPts val="0"/>
              </a:spcAft>
            </a:pPr>
            <a:endParaRPr lang="es-CO"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a:t>
            </a:r>
          </a:p>
          <a:p>
            <a:pPr indent="449580">
              <a:lnSpc>
                <a:spcPct val="107000"/>
              </a:lnSpc>
              <a:spcAft>
                <a:spcPts val="0"/>
              </a:spcAft>
            </a:pPr>
            <a:r>
              <a:rPr lang="es-MX" sz="2000" b="1" dirty="0">
                <a:solidFill>
                  <a:srgbClr val="002060"/>
                </a:solidFill>
                <a:latin typeface="Arial" panose="020B0604020202020204" pitchFamily="34" charset="0"/>
                <a:ea typeface="Calibri" panose="020F0502020204030204" pitchFamily="34" charset="0"/>
                <a:cs typeface="Arial" panose="020B0604020202020204" pitchFamily="34" charset="0"/>
              </a:rPr>
              <a:t>Recuerde que el usuario siempre espera:</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Una actitud amable</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Comprensión</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Un trato equitativo</a:t>
            </a:r>
          </a:p>
          <a:p>
            <a:pPr marL="899160">
              <a:lnSpc>
                <a:spcPct val="107000"/>
              </a:lnSpc>
              <a:spcAft>
                <a:spcPts val="0"/>
              </a:spcAft>
            </a:pP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•Opciones </a:t>
            </a: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o alternativas para resolver sus inquietudes</a:t>
            </a:r>
          </a:p>
          <a:p>
            <a:pPr marL="899160">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Información clara y precisa</a:t>
            </a:r>
            <a:endParaRPr lang="es-MX"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6" name="Imagen 5"/>
          <p:cNvPicPr>
            <a:picLocks noChangeAspect="1"/>
          </p:cNvPicPr>
          <p:nvPr/>
        </p:nvPicPr>
        <p:blipFill rotWithShape="1">
          <a:blip r:embed="rId3"/>
          <a:srcRect l="9714" r="9285"/>
          <a:stretch/>
        </p:blipFill>
        <p:spPr>
          <a:xfrm>
            <a:off x="194931" y="1400355"/>
            <a:ext cx="5067630" cy="3762738"/>
          </a:xfrm>
          <a:prstGeom prst="rect">
            <a:avLst/>
          </a:prstGeom>
        </p:spPr>
      </p:pic>
      <p:pic>
        <p:nvPicPr>
          <p:cNvPr id="7" name="Imagen 6"/>
          <p:cNvPicPr>
            <a:picLocks noChangeAspect="1"/>
          </p:cNvPicPr>
          <p:nvPr/>
        </p:nvPicPr>
        <p:blipFill>
          <a:blip r:embed="rId4"/>
          <a:stretch>
            <a:fillRect/>
          </a:stretch>
        </p:blipFill>
        <p:spPr>
          <a:xfrm>
            <a:off x="5424485" y="800190"/>
            <a:ext cx="1271590" cy="918633"/>
          </a:xfrm>
          <a:prstGeom prst="rect">
            <a:avLst/>
          </a:prstGeom>
        </p:spPr>
      </p:pic>
      <p:pic>
        <p:nvPicPr>
          <p:cNvPr id="8" name="Imagen 7"/>
          <p:cNvPicPr>
            <a:picLocks noChangeAspect="1"/>
          </p:cNvPicPr>
          <p:nvPr/>
        </p:nvPicPr>
        <p:blipFill rotWithShape="1">
          <a:blip r:embed="rId5"/>
          <a:srcRect l="7296" b="8154"/>
          <a:stretch/>
        </p:blipFill>
        <p:spPr>
          <a:xfrm>
            <a:off x="10951435" y="3941582"/>
            <a:ext cx="1088165" cy="1078093"/>
          </a:xfrm>
          <a:prstGeom prst="rect">
            <a:avLst/>
          </a:prstGeom>
        </p:spPr>
      </p:pic>
    </p:spTree>
    <p:extLst>
      <p:ext uri="{BB962C8B-B14F-4D97-AF65-F5344CB8AC3E}">
        <p14:creationId xmlns:p14="http://schemas.microsoft.com/office/powerpoint/2010/main" val="3558898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5725"/>
            <a:ext cx="12192000" cy="6858000"/>
          </a:xfrm>
          <a:prstGeom prst="rect">
            <a:avLst/>
          </a:prstGeom>
        </p:spPr>
      </p:pic>
      <p:sp>
        <p:nvSpPr>
          <p:cNvPr id="9" name="Rectángulo 8"/>
          <p:cNvSpPr/>
          <p:nvPr/>
        </p:nvSpPr>
        <p:spPr>
          <a:xfrm>
            <a:off x="447675" y="333375"/>
            <a:ext cx="11191874" cy="1754326"/>
          </a:xfrm>
          <a:prstGeom prst="rect">
            <a:avLst/>
          </a:prstGeom>
          <a:solidFill>
            <a:srgbClr val="33CCCC"/>
          </a:solidFill>
          <a:ln>
            <a:solidFill>
              <a:srgbClr val="002060"/>
            </a:solidFill>
          </a:ln>
        </p:spPr>
        <p:txBody>
          <a:bodyPr wrap="square">
            <a:spAutoFit/>
          </a:bodyPr>
          <a:lstStyle/>
          <a:p>
            <a:pPr algn="just">
              <a:spcAft>
                <a:spcPts val="0"/>
              </a:spcAft>
            </a:pPr>
            <a:r>
              <a:rPr lang="es-ES" b="1" dirty="0">
                <a:solidFill>
                  <a:srgbClr val="002060"/>
                </a:solidFill>
                <a:latin typeface="Arial" panose="020B0604020202020204" pitchFamily="34" charset="0"/>
                <a:ea typeface="Arial MT"/>
                <a:cs typeface="Arial MT"/>
              </a:rPr>
              <a:t>Derechos y deberes</a:t>
            </a:r>
            <a:endParaRPr lang="es-MX" sz="1600" dirty="0">
              <a:solidFill>
                <a:srgbClr val="002060"/>
              </a:solidFill>
              <a:latin typeface="Arial MT"/>
              <a:ea typeface="Arial MT"/>
              <a:cs typeface="Arial MT"/>
            </a:endParaRPr>
          </a:p>
          <a:p>
            <a:pPr algn="just">
              <a:spcAft>
                <a:spcPts val="0"/>
              </a:spcAft>
            </a:pPr>
            <a:r>
              <a:rPr lang="es-ES" dirty="0">
                <a:solidFill>
                  <a:srgbClr val="002060"/>
                </a:solidFill>
                <a:latin typeface="Arial" panose="020B0604020202020204" pitchFamily="34" charset="0"/>
                <a:ea typeface="Arial MT"/>
                <a:cs typeface="Arial MT"/>
              </a:rPr>
              <a:t> </a:t>
            </a:r>
            <a:endParaRPr lang="es-MX" sz="1600" dirty="0">
              <a:solidFill>
                <a:srgbClr val="002060"/>
              </a:solidFill>
              <a:latin typeface="Arial MT"/>
              <a:ea typeface="Arial MT"/>
              <a:cs typeface="Arial MT"/>
            </a:endParaRPr>
          </a:p>
          <a:p>
            <a:pPr algn="just">
              <a:spcAft>
                <a:spcPts val="0"/>
              </a:spcAft>
            </a:pPr>
            <a:r>
              <a:rPr lang="es-ES" dirty="0">
                <a:solidFill>
                  <a:srgbClr val="002060"/>
                </a:solidFill>
                <a:latin typeface="Arial" panose="020B0604020202020204" pitchFamily="34" charset="0"/>
                <a:ea typeface="Arial MT"/>
                <a:cs typeface="Arial MT"/>
              </a:rPr>
              <a:t>La prestación de los servicios en salud en Clínica las Lajas está centrado en el usuario teniendo en cuenta sus derechos y deberes, comprendidos en las dimensiones psicológicas, biológicas, sociales y espirituales, teniendo como premisa que toda persona tiene derechos a disfrutar de una atención digna y segura en la cual se cumplan todos sus derechos como ser humano.  </a:t>
            </a:r>
            <a:endParaRPr lang="es-MX" sz="1600" dirty="0">
              <a:solidFill>
                <a:srgbClr val="002060"/>
              </a:solidFill>
              <a:effectLst/>
              <a:latin typeface="Arial MT"/>
              <a:ea typeface="Arial MT"/>
              <a:cs typeface="Arial MT"/>
            </a:endParaRPr>
          </a:p>
        </p:txBody>
      </p:sp>
      <p:pic>
        <p:nvPicPr>
          <p:cNvPr id="4" name="Imagen 3"/>
          <p:cNvPicPr>
            <a:picLocks noChangeAspect="1"/>
          </p:cNvPicPr>
          <p:nvPr/>
        </p:nvPicPr>
        <p:blipFill>
          <a:blip r:embed="rId3"/>
          <a:stretch>
            <a:fillRect/>
          </a:stretch>
        </p:blipFill>
        <p:spPr>
          <a:xfrm>
            <a:off x="209549" y="2219324"/>
            <a:ext cx="5804278" cy="4483805"/>
          </a:xfrm>
          <a:prstGeom prst="rect">
            <a:avLst/>
          </a:prstGeom>
        </p:spPr>
      </p:pic>
      <p:pic>
        <p:nvPicPr>
          <p:cNvPr id="7" name="Imagen 6"/>
          <p:cNvPicPr>
            <a:picLocks noChangeAspect="1"/>
          </p:cNvPicPr>
          <p:nvPr/>
        </p:nvPicPr>
        <p:blipFill>
          <a:blip r:embed="rId4"/>
          <a:stretch>
            <a:fillRect/>
          </a:stretch>
        </p:blipFill>
        <p:spPr>
          <a:xfrm>
            <a:off x="5930521" y="2219324"/>
            <a:ext cx="5804279" cy="4483805"/>
          </a:xfrm>
          <a:prstGeom prst="rect">
            <a:avLst/>
          </a:prstGeom>
        </p:spPr>
      </p:pic>
    </p:spTree>
    <p:extLst>
      <p:ext uri="{BB962C8B-B14F-4D97-AF65-F5344CB8AC3E}">
        <p14:creationId xmlns:p14="http://schemas.microsoft.com/office/powerpoint/2010/main" val="517889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ceso alternativo 1"/>
          <p:cNvSpPr/>
          <p:nvPr/>
        </p:nvSpPr>
        <p:spPr>
          <a:xfrm>
            <a:off x="1343024" y="361949"/>
            <a:ext cx="5057775" cy="2962276"/>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sz="1100" b="1" i="1" dirty="0" smtClean="0">
              <a:solidFill>
                <a:srgbClr val="002060"/>
              </a:solidFill>
            </a:endParaRPr>
          </a:p>
          <a:p>
            <a:pPr algn="ctr"/>
            <a:r>
              <a:rPr lang="es-CO" sz="1400" b="1" i="1" dirty="0" smtClean="0">
                <a:solidFill>
                  <a:srgbClr val="002060"/>
                </a:solidFill>
                <a:latin typeface="Arial" panose="020B0604020202020204" pitchFamily="34" charset="0"/>
                <a:cs typeface="Arial" panose="020B0604020202020204" pitchFamily="34" charset="0"/>
              </a:rPr>
              <a:t>DERECHO  A </a:t>
            </a:r>
            <a:r>
              <a:rPr lang="es-CO" sz="1400" b="1" i="1" dirty="0">
                <a:solidFill>
                  <a:srgbClr val="002060"/>
                </a:solidFill>
                <a:latin typeface="Arial" panose="020B0604020202020204" pitchFamily="34" charset="0"/>
                <a:cs typeface="Arial" panose="020B0604020202020204" pitchFamily="34" charset="0"/>
              </a:rPr>
              <a:t>RECIBIR ATENCION DIGNA Y RESPETUOSA</a:t>
            </a:r>
            <a:r>
              <a:rPr lang="es-CO" sz="1400" dirty="0">
                <a:solidFill>
                  <a:srgbClr val="002060"/>
                </a:solidFill>
                <a:latin typeface="Arial" panose="020B0604020202020204" pitchFamily="34" charset="0"/>
                <a:cs typeface="Arial" panose="020B0604020202020204" pitchFamily="34" charset="0"/>
              </a:rPr>
              <a:t> </a:t>
            </a:r>
            <a:endParaRPr lang="es-CO" sz="1400" dirty="0" smtClean="0">
              <a:solidFill>
                <a:srgbClr val="002060"/>
              </a:solidFill>
              <a:latin typeface="Arial" panose="020B0604020202020204" pitchFamily="34" charset="0"/>
              <a:cs typeface="Arial" panose="020B0604020202020204" pitchFamily="34" charset="0"/>
            </a:endParaRPr>
          </a:p>
          <a:p>
            <a:pPr algn="ctr"/>
            <a:endParaRPr lang="es-MX" sz="1400" dirty="0">
              <a:solidFill>
                <a:srgbClr val="002060"/>
              </a:solidFill>
              <a:latin typeface="Arial" panose="020B0604020202020204" pitchFamily="34" charset="0"/>
              <a:cs typeface="Arial" panose="020B0604020202020204" pitchFamily="34" charset="0"/>
            </a:endParaRPr>
          </a:p>
          <a:p>
            <a:pPr marL="180340" indent="-180340" algn="just">
              <a:lnSpc>
                <a:spcPct val="107000"/>
              </a:lnSpc>
              <a:spcAft>
                <a:spcPts val="0"/>
              </a:spcAft>
              <a:buFont typeface="Arial" panose="020B0604020202020204" pitchFamily="34" charset="0"/>
              <a:buChar char="•"/>
            </a:pPr>
            <a:r>
              <a:rPr lang="es-CO" sz="1200" dirty="0" smtClean="0">
                <a:solidFill>
                  <a:srgbClr val="1F3864"/>
                </a:solidFill>
                <a:effectLst/>
                <a:latin typeface="Arial" panose="020B0604020202020204" pitchFamily="34" charset="0"/>
                <a:ea typeface="Calibri" panose="020F0502020204030204" pitchFamily="34" charset="0"/>
                <a:cs typeface="Arial" panose="020B0604020202020204" pitchFamily="34" charset="0"/>
              </a:rPr>
              <a:t>Con </a:t>
            </a:r>
            <a:r>
              <a:rPr lang="es-CO" sz="1200" dirty="0">
                <a:solidFill>
                  <a:srgbClr val="1F3864"/>
                </a:solidFill>
                <a:effectLst/>
                <a:latin typeface="Arial" panose="020B0604020202020204" pitchFamily="34" charset="0"/>
                <a:ea typeface="Calibri" panose="020F0502020204030204" pitchFamily="34" charset="0"/>
                <a:cs typeface="Arial" panose="020B0604020202020204" pitchFamily="34" charset="0"/>
              </a:rPr>
              <a:t>amabilidad en la atención por parte de todo el personal. </a:t>
            </a:r>
            <a:endParaRPr lang="es-MX" sz="1200" dirty="0">
              <a:latin typeface="Arial" panose="020B0604020202020204" pitchFamily="34" charset="0"/>
              <a:ea typeface="Calibri" panose="020F0502020204030204" pitchFamily="34" charset="0"/>
              <a:cs typeface="Arial" panose="020B0604020202020204" pitchFamily="34" charset="0"/>
            </a:endParaRPr>
          </a:p>
          <a:p>
            <a:pPr marL="180340" indent="-180340" algn="just">
              <a:lnSpc>
                <a:spcPct val="107000"/>
              </a:lnSpc>
              <a:spcAft>
                <a:spcPts val="0"/>
              </a:spcAft>
              <a:buFont typeface="Arial" panose="020B0604020202020204" pitchFamily="34" charset="0"/>
              <a:buChar char="•"/>
            </a:pPr>
            <a:r>
              <a:rPr lang="es-CO" sz="1200" dirty="0" smtClean="0">
                <a:solidFill>
                  <a:srgbClr val="1F3864"/>
                </a:solidFill>
                <a:effectLst/>
                <a:latin typeface="Arial" panose="020B0604020202020204" pitchFamily="34" charset="0"/>
                <a:ea typeface="Calibri" panose="020F0502020204030204" pitchFamily="34" charset="0"/>
                <a:cs typeface="Arial" panose="020B0604020202020204" pitchFamily="34" charset="0"/>
              </a:rPr>
              <a:t>Trato </a:t>
            </a:r>
            <a:r>
              <a:rPr lang="es-CO" sz="1200" dirty="0">
                <a:solidFill>
                  <a:srgbClr val="1F3864"/>
                </a:solidFill>
                <a:effectLst/>
                <a:latin typeface="Arial" panose="020B0604020202020204" pitchFamily="34" charset="0"/>
                <a:ea typeface="Calibri" panose="020F0502020204030204" pitchFamily="34" charset="0"/>
                <a:cs typeface="Arial" panose="020B0604020202020204" pitchFamily="34" charset="0"/>
              </a:rPr>
              <a:t>humanizado, sin discriminación por condiciones sociales, económicas, culturales, de género, creencias,  </a:t>
            </a:r>
            <a:r>
              <a:rPr lang="es-CO" sz="1200" dirty="0" smtClean="0">
                <a:solidFill>
                  <a:srgbClr val="1F3864"/>
                </a:solidFill>
                <a:effectLst/>
                <a:latin typeface="Arial" panose="020B0604020202020204" pitchFamily="34" charset="0"/>
                <a:ea typeface="Calibri" panose="020F0502020204030204" pitchFamily="34" charset="0"/>
                <a:cs typeface="Arial" panose="020B0604020202020204" pitchFamily="34" charset="0"/>
              </a:rPr>
              <a:t>religión, </a:t>
            </a:r>
            <a:r>
              <a:rPr lang="es-CO" sz="1200" dirty="0">
                <a:solidFill>
                  <a:srgbClr val="1F3864"/>
                </a:solidFill>
                <a:effectLst/>
                <a:latin typeface="Arial" panose="020B0604020202020204" pitchFamily="34" charset="0"/>
                <a:ea typeface="Calibri" panose="020F0502020204030204" pitchFamily="34" charset="0"/>
                <a:cs typeface="Arial" panose="020B0604020202020204" pitchFamily="34" charset="0"/>
              </a:rPr>
              <a:t>identidad sexual, etc. </a:t>
            </a:r>
            <a:endParaRPr lang="es-MX" sz="1200" dirty="0">
              <a:latin typeface="Arial" panose="020B0604020202020204" pitchFamily="34" charset="0"/>
              <a:ea typeface="Calibri" panose="020F0502020204030204" pitchFamily="34" charset="0"/>
              <a:cs typeface="Arial" panose="020B0604020202020204" pitchFamily="34" charset="0"/>
            </a:endParaRPr>
          </a:p>
          <a:p>
            <a:pPr marL="180340" indent="-180340" algn="just">
              <a:lnSpc>
                <a:spcPct val="107000"/>
              </a:lnSpc>
              <a:spcAft>
                <a:spcPts val="0"/>
              </a:spcAft>
              <a:buFont typeface="Arial" panose="020B0604020202020204" pitchFamily="34" charset="0"/>
              <a:buChar char="•"/>
            </a:pPr>
            <a:r>
              <a:rPr lang="es-CO" sz="1200" dirty="0" smtClean="0">
                <a:solidFill>
                  <a:srgbClr val="1F3864"/>
                </a:solidFill>
                <a:effectLst/>
                <a:latin typeface="Arial" panose="020B0604020202020204" pitchFamily="34" charset="0"/>
                <a:ea typeface="Calibri" panose="020F0502020204030204" pitchFamily="34" charset="0"/>
                <a:cs typeface="Arial" panose="020B0604020202020204" pitchFamily="34" charset="0"/>
              </a:rPr>
              <a:t>Llamando </a:t>
            </a:r>
            <a:r>
              <a:rPr lang="es-CO" sz="1200" dirty="0">
                <a:solidFill>
                  <a:srgbClr val="1F3864"/>
                </a:solidFill>
                <a:effectLst/>
                <a:latin typeface="Arial" panose="020B0604020202020204" pitchFamily="34" charset="0"/>
                <a:ea typeface="Calibri" panose="020F0502020204030204" pitchFamily="34" charset="0"/>
                <a:cs typeface="Arial" panose="020B0604020202020204" pitchFamily="34" charset="0"/>
              </a:rPr>
              <a:t>al usuario por su </a:t>
            </a:r>
            <a:r>
              <a:rPr lang="es-CO" sz="1200" dirty="0" smtClean="0">
                <a:solidFill>
                  <a:srgbClr val="1F3864"/>
                </a:solidFill>
                <a:effectLst/>
                <a:latin typeface="Arial" panose="020B0604020202020204" pitchFamily="34" charset="0"/>
                <a:ea typeface="Calibri" panose="020F0502020204030204" pitchFamily="34" charset="0"/>
                <a:cs typeface="Arial" panose="020B0604020202020204" pitchFamily="34" charset="0"/>
              </a:rPr>
              <a:t>nombre.</a:t>
            </a:r>
            <a:endParaRPr lang="es-MX" sz="1200" dirty="0">
              <a:latin typeface="Arial" panose="020B0604020202020204" pitchFamily="34" charset="0"/>
              <a:ea typeface="Calibri" panose="020F0502020204030204" pitchFamily="34" charset="0"/>
              <a:cs typeface="Arial" panose="020B0604020202020204" pitchFamily="34" charset="0"/>
            </a:endParaRPr>
          </a:p>
          <a:p>
            <a:pPr marL="180340" indent="-180340" algn="just">
              <a:lnSpc>
                <a:spcPct val="107000"/>
              </a:lnSpc>
              <a:spcAft>
                <a:spcPts val="0"/>
              </a:spcAft>
              <a:buFont typeface="Arial" panose="020B0604020202020204" pitchFamily="34" charset="0"/>
              <a:buChar char="•"/>
            </a:pPr>
            <a:r>
              <a:rPr lang="es-CO" sz="1200" dirty="0" smtClean="0">
                <a:solidFill>
                  <a:srgbClr val="1F3864"/>
                </a:solidFill>
                <a:effectLst/>
                <a:latin typeface="Arial" panose="020B0604020202020204" pitchFamily="34" charset="0"/>
                <a:ea typeface="Calibri" panose="020F0502020204030204" pitchFamily="34" charset="0"/>
                <a:cs typeface="Arial" panose="020B0604020202020204" pitchFamily="34" charset="0"/>
              </a:rPr>
              <a:t>Velando </a:t>
            </a:r>
            <a:r>
              <a:rPr lang="es-CO" sz="1200" dirty="0">
                <a:solidFill>
                  <a:srgbClr val="1F3864"/>
                </a:solidFill>
                <a:effectLst/>
                <a:latin typeface="Arial" panose="020B0604020202020204" pitchFamily="34" charset="0"/>
                <a:ea typeface="Calibri" panose="020F0502020204030204" pitchFamily="34" charset="0"/>
                <a:cs typeface="Arial" panose="020B0604020202020204" pitchFamily="34" charset="0"/>
              </a:rPr>
              <a:t>por su privacidad y gestionando condiciones para ello. </a:t>
            </a:r>
            <a:endParaRPr lang="es-MX" sz="1200" dirty="0">
              <a:latin typeface="Arial" panose="020B0604020202020204" pitchFamily="34" charset="0"/>
              <a:ea typeface="Calibri" panose="020F0502020204030204" pitchFamily="34" charset="0"/>
              <a:cs typeface="Arial" panose="020B0604020202020204" pitchFamily="34" charset="0"/>
            </a:endParaRPr>
          </a:p>
          <a:p>
            <a:pPr marL="180340" indent="-180340" algn="just">
              <a:lnSpc>
                <a:spcPct val="107000"/>
              </a:lnSpc>
              <a:spcAft>
                <a:spcPts val="0"/>
              </a:spcAft>
              <a:buFont typeface="Arial" panose="020B0604020202020204" pitchFamily="34" charset="0"/>
              <a:buChar char="•"/>
            </a:pPr>
            <a:r>
              <a:rPr lang="es-CO" sz="1200" dirty="0" smtClean="0">
                <a:solidFill>
                  <a:srgbClr val="1F3864"/>
                </a:solidFill>
                <a:effectLst/>
                <a:latin typeface="Arial" panose="020B0604020202020204" pitchFamily="34" charset="0"/>
                <a:ea typeface="Calibri" panose="020F0502020204030204" pitchFamily="34" charset="0"/>
                <a:cs typeface="Arial" panose="020B0604020202020204" pitchFamily="34" charset="0"/>
              </a:rPr>
              <a:t>Respetando </a:t>
            </a:r>
            <a:r>
              <a:rPr lang="es-CO" sz="1200" dirty="0">
                <a:solidFill>
                  <a:srgbClr val="1F3864"/>
                </a:solidFill>
                <a:effectLst/>
                <a:latin typeface="Arial" panose="020B0604020202020204" pitchFamily="34" charset="0"/>
                <a:ea typeface="Calibri" panose="020F0502020204030204" pitchFamily="34" charset="0"/>
                <a:cs typeface="Arial" panose="020B0604020202020204" pitchFamily="34" charset="0"/>
              </a:rPr>
              <a:t>su voluntad para aceptar o rechazar el tratamiento propuesto. </a:t>
            </a:r>
            <a:endParaRPr lang="es-MX" sz="12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s-CO" sz="1100" dirty="0">
                <a:effectLst/>
                <a:ea typeface="Calibri" panose="020F0502020204030204" pitchFamily="34" charset="0"/>
                <a:cs typeface="Times New Roman" panose="02020603050405020304" pitchFamily="18" charset="0"/>
              </a:rPr>
              <a:t> </a:t>
            </a:r>
            <a:endParaRPr lang="es-MX" sz="1100" dirty="0">
              <a:effectLst/>
              <a:ea typeface="Calibri" panose="020F0502020204030204" pitchFamily="34" charset="0"/>
              <a:cs typeface="Times New Roman" panose="02020603050405020304" pitchFamily="18" charset="0"/>
            </a:endParaRPr>
          </a:p>
        </p:txBody>
      </p:sp>
      <p:sp>
        <p:nvSpPr>
          <p:cNvPr id="3" name="Rectangle 2"/>
          <p:cNvSpPr>
            <a:spLocks noChangeArrowheads="1"/>
          </p:cNvSpPr>
          <p:nvPr/>
        </p:nvSpPr>
        <p:spPr bwMode="auto">
          <a:xfrm>
            <a:off x="738186" y="3536800"/>
            <a:ext cx="10653713" cy="2954655"/>
          </a:xfrm>
          <a:prstGeom prst="rect">
            <a:avLst/>
          </a:prstGeo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MX" sz="1200" b="1" i="1"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DERECHO A LA BUENA INFORMACION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Con </a:t>
            </a:r>
            <a:r>
              <a:rPr kumimoji="0" lang="es-CO" altLang="es-MX" sz="120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explicaciones claras </a:t>
            </a: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brindadas por parte del personal en relación a: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lvl="1">
              <a:buFontTx/>
              <a:buChar char="•"/>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  Ingreso y Proceso de atención por parte del personal de admisiones y atención al usuario. </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lvl="1">
              <a:buFontTx/>
              <a:buChar char="•"/>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  Diagnóstico y plan de tratamiento a seguir, por parte del médico y especialidades tratantes. </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lvl="1">
              <a:buFontTx/>
              <a:buChar char="•"/>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  Horarios de atención, requisitos de ingreso para acompañantes de usuarios preferenciales, </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lvl="1">
              <a:buFontTx/>
              <a:buChar char="•"/>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  Aplicación de medicamentos, mecanismo de acción, reacciones, efectos secundarios.  </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lvl="1">
              <a:buFontTx/>
              <a:buChar char="•"/>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  Información telefónica a familiares y acudientes diaria y oportuna a cerca de la evolución </a:t>
            </a:r>
          </a:p>
          <a:p>
            <a:pPr lvl="1"/>
            <a:r>
              <a:rPr lang="es-CO" altLang="es-MX" sz="1200" dirty="0" smtClean="0">
                <a:solidFill>
                  <a:srgbClr val="1F3864"/>
                </a:solidFill>
                <a:ea typeface="Calibri" panose="020F0502020204030204" pitchFamily="34" charset="0"/>
                <a:cs typeface="Arial" panose="020B0604020202020204" pitchFamily="34" charset="0"/>
              </a:rPr>
              <a:t>   </a:t>
            </a: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del paciente hospitalizado</a:t>
            </a:r>
          </a:p>
          <a:p>
            <a:pPr marL="628650" lvl="1" indent="-171450">
              <a:buFont typeface="Arial" panose="020B0604020202020204" pitchFamily="34" charset="0"/>
              <a:buChar char="•"/>
            </a:pPr>
            <a:r>
              <a:rPr lang="es-CO" sz="1200" dirty="0" smtClean="0">
                <a:solidFill>
                  <a:srgbClr val="1F3864"/>
                </a:solidFill>
                <a:ea typeface="Calibri" panose="020F0502020204030204" pitchFamily="34" charset="0"/>
                <a:cs typeface="Arial" panose="020B0604020202020204" pitchFamily="34" charset="0"/>
              </a:rPr>
              <a:t>Información </a:t>
            </a:r>
            <a:r>
              <a:rPr lang="es-CO" sz="1200" dirty="0">
                <a:solidFill>
                  <a:srgbClr val="1F3864"/>
                </a:solidFill>
                <a:ea typeface="Calibri" panose="020F0502020204030204" pitchFamily="34" charset="0"/>
                <a:cs typeface="Arial" panose="020B0604020202020204" pitchFamily="34" charset="0"/>
              </a:rPr>
              <a:t>sobre los diferentes canales de comunicación para expresar sus comentarios a </a:t>
            </a:r>
            <a:endParaRPr lang="es-CO" sz="1200" dirty="0" smtClean="0">
              <a:solidFill>
                <a:srgbClr val="1F3864"/>
              </a:solidFill>
              <a:ea typeface="Calibri" panose="020F0502020204030204" pitchFamily="34" charset="0"/>
              <a:cs typeface="Arial" panose="020B0604020202020204" pitchFamily="34" charset="0"/>
            </a:endParaRPr>
          </a:p>
          <a:p>
            <a:pPr lvl="1"/>
            <a:r>
              <a:rPr lang="es-CO" sz="1200" dirty="0">
                <a:solidFill>
                  <a:srgbClr val="1F3864"/>
                </a:solidFill>
                <a:ea typeface="Calibri" panose="020F0502020204030204" pitchFamily="34" charset="0"/>
                <a:cs typeface="Arial" panose="020B0604020202020204" pitchFamily="34" charset="0"/>
              </a:rPr>
              <a:t> </a:t>
            </a:r>
            <a:r>
              <a:rPr lang="es-CO" sz="1200" dirty="0" smtClean="0">
                <a:solidFill>
                  <a:srgbClr val="1F3864"/>
                </a:solidFill>
                <a:ea typeface="Calibri" panose="020F0502020204030204" pitchFamily="34" charset="0"/>
                <a:cs typeface="Arial" panose="020B0604020202020204" pitchFamily="34" charset="0"/>
              </a:rPr>
              <a:t>   cerca </a:t>
            </a:r>
            <a:r>
              <a:rPr lang="es-CO" sz="1200" dirty="0">
                <a:solidFill>
                  <a:srgbClr val="1F3864"/>
                </a:solidFill>
                <a:ea typeface="Calibri" panose="020F0502020204030204" pitchFamily="34" charset="0"/>
                <a:cs typeface="Arial" panose="020B0604020202020204" pitchFamily="34" charset="0"/>
              </a:rPr>
              <a:t>de la atención </a:t>
            </a:r>
            <a:r>
              <a:rPr lang="es-CO" sz="1200" dirty="0" smtClean="0">
                <a:solidFill>
                  <a:srgbClr val="1F3864"/>
                </a:solidFill>
                <a:ea typeface="Calibri" panose="020F0502020204030204" pitchFamily="34" charset="0"/>
                <a:cs typeface="Arial" panose="020B0604020202020204" pitchFamily="34" charset="0"/>
              </a:rPr>
              <a:t>recibida</a:t>
            </a:r>
          </a:p>
          <a:p>
            <a:pPr marL="628650" lvl="1" indent="-171450">
              <a:buFont typeface="Arial" panose="020B0604020202020204" pitchFamily="34" charset="0"/>
              <a:buChar char="•"/>
            </a:pPr>
            <a:r>
              <a:rPr lang="es-CO" sz="1200" dirty="0">
                <a:solidFill>
                  <a:srgbClr val="002060"/>
                </a:solidFill>
              </a:rPr>
              <a:t>Con respeto y confidencialidad frente a su situación medica y reserva de su historia clínica.</a:t>
            </a:r>
            <a:endParaRPr lang="es-MX" sz="1200" dirty="0">
              <a:solidFill>
                <a:srgbClr val="002060"/>
              </a:solidFill>
            </a:endParaRPr>
          </a:p>
          <a:p>
            <a:pPr lvl="1"/>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3"/>
          <p:cNvSpPr>
            <a:spLocks noChangeArrowheads="1"/>
          </p:cNvSpPr>
          <p:nvPr/>
        </p:nvSpPr>
        <p:spPr bwMode="auto">
          <a:xfrm>
            <a:off x="180975"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pic>
        <p:nvPicPr>
          <p:cNvPr id="2049" name="Imagen 7" descr="La informática en la salud"/>
          <p:cNvPicPr>
            <a:picLocks noChangeAspect="1" noChangeArrowheads="1"/>
          </p:cNvPicPr>
          <p:nvPr/>
        </p:nvPicPr>
        <p:blipFill>
          <a:blip r:embed="rId2">
            <a:extLst>
              <a:ext uri="{28A0092B-C50C-407E-A947-70E740481C1C}">
                <a14:useLocalDpi xmlns:a14="http://schemas.microsoft.com/office/drawing/2010/main" val="0"/>
              </a:ext>
            </a:extLst>
          </a:blip>
          <a:srcRect b="22639"/>
          <a:stretch>
            <a:fillRect/>
          </a:stretch>
        </p:blipFill>
        <p:spPr bwMode="auto">
          <a:xfrm flipH="1">
            <a:off x="8070547" y="3710626"/>
            <a:ext cx="2587928" cy="269358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3"/>
          <a:stretch>
            <a:fillRect/>
          </a:stretch>
        </p:blipFill>
        <p:spPr>
          <a:xfrm>
            <a:off x="7389017" y="637987"/>
            <a:ext cx="3621883" cy="2410199"/>
          </a:xfrm>
          <a:prstGeom prst="rect">
            <a:avLst/>
          </a:prstGeom>
        </p:spPr>
      </p:pic>
    </p:spTree>
    <p:extLst>
      <p:ext uri="{BB962C8B-B14F-4D97-AF65-F5344CB8AC3E}">
        <p14:creationId xmlns:p14="http://schemas.microsoft.com/office/powerpoint/2010/main" val="2437913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5749" y="271565"/>
            <a:ext cx="5000625" cy="1490793"/>
          </a:xfrm>
          <a:prstGeom prst="rect">
            <a:avLst/>
          </a:prstGeom>
          <a:solidFill>
            <a:schemeClr val="accent3">
              <a:lumMod val="40000"/>
              <a:lumOff val="60000"/>
            </a:schemeClr>
          </a:solidFill>
          <a:ln>
            <a:solidFill>
              <a:srgbClr val="002060"/>
            </a:solidFill>
          </a:ln>
        </p:spPr>
        <p:txBody>
          <a:bodyPr wrap="square">
            <a:spAutoFit/>
          </a:bodyPr>
          <a:lstStyle/>
          <a:p>
            <a:pPr>
              <a:lnSpc>
                <a:spcPct val="107000"/>
              </a:lnSpc>
              <a:spcAft>
                <a:spcPts val="800"/>
              </a:spcAft>
            </a:pPr>
            <a:endParaRPr lang="es-CO" sz="1200" b="1" i="1" dirty="0" smtClean="0">
              <a:solidFill>
                <a:srgbClr val="1F3864"/>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s-CO" sz="1200" b="1" i="1" dirty="0" smtClean="0">
                <a:solidFill>
                  <a:srgbClr val="1F3864"/>
                </a:solidFill>
                <a:latin typeface="Arial" panose="020B0604020202020204" pitchFamily="34" charset="0"/>
                <a:ea typeface="Calibri" panose="020F0502020204030204" pitchFamily="34" charset="0"/>
                <a:cs typeface="Arial" panose="020B0604020202020204" pitchFamily="34" charset="0"/>
              </a:rPr>
              <a:t>DERECHO </a:t>
            </a:r>
            <a:r>
              <a:rPr lang="es-CO" sz="1200" b="1" i="1" dirty="0">
                <a:solidFill>
                  <a:srgbClr val="1F3864"/>
                </a:solidFill>
                <a:latin typeface="Arial" panose="020B0604020202020204" pitchFamily="34" charset="0"/>
                <a:ea typeface="Calibri" panose="020F0502020204030204" pitchFamily="34" charset="0"/>
                <a:cs typeface="Arial" panose="020B0604020202020204" pitchFamily="34" charset="0"/>
              </a:rPr>
              <a:t>A RECIBIR ATENCION OPORTUNA </a:t>
            </a:r>
            <a:endParaRPr lang="es-MX" sz="12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CO" sz="1200" dirty="0">
                <a:solidFill>
                  <a:srgbClr val="1F3864"/>
                </a:solidFill>
                <a:latin typeface="Arial" panose="020B0604020202020204" pitchFamily="34" charset="0"/>
                <a:ea typeface="Calibri" panose="020F0502020204030204" pitchFamily="34" charset="0"/>
                <a:cs typeface="Arial" panose="020B0604020202020204" pitchFamily="34" charset="0"/>
              </a:rPr>
              <a:t>Que toda atención se realice evitando </a:t>
            </a:r>
            <a:r>
              <a:rPr lang="es-CO" sz="1200" dirty="0" smtClean="0">
                <a:solidFill>
                  <a:srgbClr val="1F3864"/>
                </a:solidFill>
                <a:latin typeface="Arial" panose="020B0604020202020204" pitchFamily="34" charset="0"/>
                <a:ea typeface="Calibri" panose="020F0502020204030204" pitchFamily="34" charset="0"/>
                <a:cs typeface="Arial" panose="020B0604020202020204" pitchFamily="34" charset="0"/>
              </a:rPr>
              <a:t>generar</a:t>
            </a:r>
          </a:p>
          <a:p>
            <a:pPr algn="just">
              <a:lnSpc>
                <a:spcPct val="107000"/>
              </a:lnSpc>
              <a:spcAft>
                <a:spcPts val="800"/>
              </a:spcAft>
            </a:pPr>
            <a:r>
              <a:rPr lang="es-CO" sz="1200" dirty="0" smtClean="0">
                <a:solidFill>
                  <a:srgbClr val="1F3864"/>
                </a:solidFill>
                <a:latin typeface="Arial" panose="020B0604020202020204" pitchFamily="34" charset="0"/>
                <a:ea typeface="Calibri" panose="020F0502020204030204" pitchFamily="34" charset="0"/>
                <a:cs typeface="Arial" panose="020B0604020202020204" pitchFamily="34" charset="0"/>
              </a:rPr>
              <a:t> </a:t>
            </a:r>
            <a:r>
              <a:rPr lang="es-CO" sz="1200" dirty="0">
                <a:solidFill>
                  <a:srgbClr val="1F3864"/>
                </a:solidFill>
                <a:latin typeface="Arial" panose="020B0604020202020204" pitchFamily="34" charset="0"/>
                <a:ea typeface="Calibri" panose="020F0502020204030204" pitchFamily="34" charset="0"/>
                <a:cs typeface="Arial" panose="020B0604020202020204" pitchFamily="34" charset="0"/>
              </a:rPr>
              <a:t>esperas innecesarias</a:t>
            </a:r>
            <a:r>
              <a:rPr lang="es-CO" sz="1200" dirty="0" smtClean="0">
                <a:solidFill>
                  <a:srgbClr val="1F3864"/>
                </a:solidFill>
                <a:latin typeface="Arial" panose="020B0604020202020204" pitchFamily="34" charset="0"/>
                <a:ea typeface="Calibri" panose="020F0502020204030204" pitchFamily="34" charset="0"/>
                <a:cs typeface="Arial" panose="020B0604020202020204" pitchFamily="34" charset="0"/>
              </a:rPr>
              <a:t>.</a:t>
            </a:r>
          </a:p>
          <a:p>
            <a:pPr algn="just">
              <a:lnSpc>
                <a:spcPct val="107000"/>
              </a:lnSpc>
              <a:spcAft>
                <a:spcPts val="800"/>
              </a:spcAft>
            </a:pPr>
            <a:endParaRPr lang="es-MX" sz="12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3747461" y="463737"/>
            <a:ext cx="1424614" cy="1020517"/>
          </a:xfrm>
          <a:prstGeom prst="rect">
            <a:avLst/>
          </a:prstGeom>
        </p:spPr>
      </p:pic>
      <p:sp>
        <p:nvSpPr>
          <p:cNvPr id="4" name="Rectangle 2"/>
          <p:cNvSpPr>
            <a:spLocks noChangeArrowheads="1"/>
          </p:cNvSpPr>
          <p:nvPr/>
        </p:nvSpPr>
        <p:spPr bwMode="auto">
          <a:xfrm>
            <a:off x="876300" y="2971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5" name="Rectangle 3"/>
          <p:cNvSpPr>
            <a:spLocks noChangeArrowheads="1"/>
          </p:cNvSpPr>
          <p:nvPr/>
        </p:nvSpPr>
        <p:spPr bwMode="auto">
          <a:xfrm>
            <a:off x="285749" y="2033926"/>
            <a:ext cx="5000625" cy="2031325"/>
          </a:xfrm>
          <a:prstGeom prst="rect">
            <a:avLst/>
          </a:prstGeom>
          <a:solidFill>
            <a:srgbClr val="D3B5E9"/>
          </a:solidFill>
          <a:ln>
            <a:solidFill>
              <a:srgbClr val="002060"/>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MX" sz="1200" b="1" i="1"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DERECHO A UNA ATENCION SEGURA</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Brindada por parte de personal debidamente capacitado. </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Con técnicas de atención seguras, basadas en evidencia científica. </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Realizando prevención constante frente a cualquier riesgo (Ej. Medidas preventivas frente al contagio por Covid 19)</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O" altLang="es-MX" sz="1200" b="0" i="0" u="none" strike="noStrike" cap="none" normalizeH="0" baseline="0" dirty="0" smtClean="0">
                <a:ln>
                  <a:noFill/>
                </a:ln>
                <a:solidFill>
                  <a:srgbClr val="1F3864"/>
                </a:solidFill>
                <a:effectLst/>
                <a:ea typeface="Calibri" panose="020F0502020204030204" pitchFamily="34" charset="0"/>
                <a:cs typeface="Arial" panose="020B0604020202020204" pitchFamily="34" charset="0"/>
              </a:rPr>
              <a:t>En espacios, limpios, seguros, organizados. </a:t>
            </a:r>
            <a:endParaRPr kumimoji="0" lang="es-MX" altLang="es-MX" sz="12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MX"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CO" altLang="es-MX"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pic>
        <p:nvPicPr>
          <p:cNvPr id="3073" name="Imagen 12" descr="Día Mundial de la Seguridad del Paciente - Clínica Vespucio"/>
          <p:cNvPicPr>
            <a:picLocks noChangeAspect="1" noChangeArrowheads="1"/>
          </p:cNvPicPr>
          <p:nvPr/>
        </p:nvPicPr>
        <p:blipFill>
          <a:blip r:embed="rId3">
            <a:extLst>
              <a:ext uri="{28A0092B-C50C-407E-A947-70E740481C1C}">
                <a14:useLocalDpi xmlns:a14="http://schemas.microsoft.com/office/drawing/2010/main" val="0"/>
              </a:ext>
            </a:extLst>
          </a:blip>
          <a:srcRect t="30656" b="33151"/>
          <a:stretch>
            <a:fillRect/>
          </a:stretch>
        </p:blipFill>
        <p:spPr bwMode="auto">
          <a:xfrm>
            <a:off x="1693067" y="3197514"/>
            <a:ext cx="2185988" cy="790575"/>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285749" y="4571830"/>
            <a:ext cx="5000625" cy="2186240"/>
          </a:xfrm>
          <a:prstGeom prst="rect">
            <a:avLst/>
          </a:prstGeom>
          <a:solidFill>
            <a:schemeClr val="accent2">
              <a:lumMod val="40000"/>
              <a:lumOff val="60000"/>
            </a:schemeClr>
          </a:solidFill>
          <a:ln>
            <a:solidFill>
              <a:srgbClr val="002060"/>
            </a:solidFill>
          </a:ln>
        </p:spPr>
        <p:txBody>
          <a:bodyPr wrap="square">
            <a:spAutoFit/>
          </a:bodyPr>
          <a:lstStyle/>
          <a:p>
            <a:pPr algn="ctr">
              <a:lnSpc>
                <a:spcPct val="107000"/>
              </a:lnSpc>
              <a:spcAft>
                <a:spcPts val="800"/>
              </a:spcAft>
            </a:pPr>
            <a:r>
              <a:rPr lang="es-CO" sz="1200" b="1" i="1" dirty="0">
                <a:solidFill>
                  <a:srgbClr val="1F3864"/>
                </a:solidFill>
                <a:latin typeface="Arial" panose="020B0604020202020204" pitchFamily="34" charset="0"/>
                <a:ea typeface="Calibri" panose="020F0502020204030204" pitchFamily="34" charset="0"/>
                <a:cs typeface="Arial" panose="020B0604020202020204" pitchFamily="34" charset="0"/>
              </a:rPr>
              <a:t>DERECHO A RECIBIR ATENCION PREFERENCIAL </a:t>
            </a:r>
            <a:endParaRPr lang="es-CO" sz="1200" b="1" i="1" dirty="0" smtClean="0">
              <a:solidFill>
                <a:srgbClr val="1F3864"/>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200" b="1" i="1" dirty="0">
              <a:solidFill>
                <a:srgbClr val="1F3864"/>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200" b="1" i="1" dirty="0" smtClean="0">
              <a:solidFill>
                <a:srgbClr val="1F3864"/>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s-CO" sz="1200" b="1" i="1" dirty="0">
              <a:solidFill>
                <a:srgbClr val="1F3864"/>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s-MX" sz="12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CO" sz="1200" dirty="0">
                <a:solidFill>
                  <a:srgbClr val="1F3864"/>
                </a:solidFill>
                <a:latin typeface="Arial" panose="020B0604020202020204" pitchFamily="34" charset="0"/>
                <a:ea typeface="Calibri" panose="020F0502020204030204" pitchFamily="34" charset="0"/>
                <a:cs typeface="Arial" panose="020B0604020202020204" pitchFamily="34" charset="0"/>
              </a:rPr>
              <a:t>Teniendo en cuenta que el paciente pertenezca a uno de los grupos priorizados: menores de cinco años, madres gestantes, adultos mayores y población con alguna condición de discapacidad</a:t>
            </a:r>
            <a:endParaRPr lang="es-MX" sz="12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7" name="Imagen 6"/>
          <p:cNvPicPr>
            <a:picLocks noChangeAspect="1"/>
          </p:cNvPicPr>
          <p:nvPr/>
        </p:nvPicPr>
        <p:blipFill>
          <a:blip r:embed="rId4"/>
          <a:stretch>
            <a:fillRect/>
          </a:stretch>
        </p:blipFill>
        <p:spPr>
          <a:xfrm>
            <a:off x="1557497" y="4939158"/>
            <a:ext cx="2321558" cy="1054805"/>
          </a:xfrm>
          <a:prstGeom prst="rect">
            <a:avLst/>
          </a:prstGeom>
        </p:spPr>
      </p:pic>
      <p:sp>
        <p:nvSpPr>
          <p:cNvPr id="8" name="Rectángulo 7"/>
          <p:cNvSpPr/>
          <p:nvPr/>
        </p:nvSpPr>
        <p:spPr>
          <a:xfrm>
            <a:off x="5585787" y="271565"/>
            <a:ext cx="6096000" cy="6546664"/>
          </a:xfrm>
          <a:prstGeom prst="rect">
            <a:avLst/>
          </a:prstGeom>
          <a:solidFill>
            <a:schemeClr val="accent5">
              <a:lumMod val="20000"/>
              <a:lumOff val="80000"/>
            </a:schemeClr>
          </a:solidFill>
          <a:ln>
            <a:solidFill>
              <a:srgbClr val="002060"/>
            </a:solidFill>
          </a:ln>
        </p:spPr>
        <p:txBody>
          <a:bodyPr>
            <a:spAutoFit/>
          </a:bodyPr>
          <a:lstStyle/>
          <a:p>
            <a:pPr lvl="0">
              <a:lnSpc>
                <a:spcPct val="107000"/>
              </a:lnSpc>
              <a:spcAft>
                <a:spcPts val="0"/>
              </a:spcAft>
              <a:buSzPts val="1600"/>
            </a:pPr>
            <a:endParaRPr lang="es-CO" sz="1400"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r>
              <a:rPr lang="es-CO" sz="1400" b="1" i="1" dirty="0" smtClean="0">
                <a:solidFill>
                  <a:srgbClr val="002060"/>
                </a:solidFill>
                <a:latin typeface="Arial" panose="020B0604020202020204" pitchFamily="34" charset="0"/>
                <a:ea typeface="Calibri" panose="020F0502020204030204" pitchFamily="34" charset="0"/>
                <a:cs typeface="Arial" panose="020B0604020202020204" pitchFamily="34" charset="0"/>
              </a:rPr>
              <a:t>DEBERES DE LOS USUARIOS </a:t>
            </a:r>
          </a:p>
          <a:p>
            <a:pPr lvl="0" algn="ctr">
              <a:lnSpc>
                <a:spcPct val="107000"/>
              </a:lnSpc>
              <a:spcAft>
                <a:spcPts val="0"/>
              </a:spcAft>
              <a:buSzPts val="1600"/>
            </a:pPr>
            <a:endParaRPr lang="es-CO" sz="1400" b="1" i="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ctr">
              <a:lnSpc>
                <a:spcPct val="107000"/>
              </a:lnSpc>
              <a:spcAft>
                <a:spcPts val="0"/>
              </a:spcAft>
              <a:buSzPts val="1600"/>
            </a:pPr>
            <a:endParaRPr lang="es-CO" sz="1400" b="1" i="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600"/>
              <a:buFont typeface="Wingdings" panose="05000000000000000000" pitchFamily="2" charset="2"/>
              <a:buChar char=""/>
            </a:pPr>
            <a:endParaRPr lang="es-CO" sz="1400"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600"/>
              <a:buFont typeface="Wingdings" panose="05000000000000000000" pitchFamily="2" charset="2"/>
              <a:buChar char=""/>
            </a:pPr>
            <a:r>
              <a:rPr lang="es-CO" sz="1400" dirty="0" smtClean="0">
                <a:solidFill>
                  <a:srgbClr val="002060"/>
                </a:solidFill>
                <a:latin typeface="Arial" panose="020B0604020202020204" pitchFamily="34" charset="0"/>
                <a:ea typeface="Calibri" panose="020F0502020204030204" pitchFamily="34" charset="0"/>
                <a:cs typeface="Arial" panose="020B0604020202020204" pitchFamily="34" charset="0"/>
              </a:rPr>
              <a:t>Trato </a:t>
            </a:r>
            <a:r>
              <a:rPr lang="es-CO" sz="1400" dirty="0">
                <a:solidFill>
                  <a:srgbClr val="002060"/>
                </a:solidFill>
                <a:latin typeface="Arial" panose="020B0604020202020204" pitchFamily="34" charset="0"/>
                <a:ea typeface="Calibri" panose="020F0502020204030204" pitchFamily="34" charset="0"/>
                <a:cs typeface="Arial" panose="020B0604020202020204" pitchFamily="34" charset="0"/>
              </a:rPr>
              <a:t>respetuoso a todo el personal que lo atiende. </a:t>
            </a:r>
            <a:endParaRPr lang="es-MX" sz="14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SzPts val="1600"/>
              <a:buFont typeface="Wingdings" panose="05000000000000000000" pitchFamily="2" charset="2"/>
              <a:buChar char=""/>
            </a:pPr>
            <a:r>
              <a:rPr lang="es-CO" sz="1400" dirty="0">
                <a:solidFill>
                  <a:srgbClr val="002060"/>
                </a:solidFill>
                <a:latin typeface="Arial" panose="020B0604020202020204" pitchFamily="34" charset="0"/>
                <a:ea typeface="Calibri" panose="020F0502020204030204" pitchFamily="34" charset="0"/>
                <a:cs typeface="Arial" panose="020B0604020202020204" pitchFamily="34" charset="0"/>
              </a:rPr>
              <a:t>Cumplimiento de las normas establecidas en la institución  y realizar los pagos de los servicios cuando corresponda.</a:t>
            </a:r>
            <a:endParaRPr lang="es-MX" sz="14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600"/>
              <a:buFont typeface="Wingdings" panose="05000000000000000000" pitchFamily="2" charset="2"/>
              <a:buChar char=""/>
            </a:pPr>
            <a:r>
              <a:rPr lang="es-CO" sz="1400" dirty="0">
                <a:solidFill>
                  <a:srgbClr val="002060"/>
                </a:solidFill>
                <a:latin typeface="Arial" panose="020B0604020202020204" pitchFamily="34" charset="0"/>
                <a:ea typeface="Calibri" panose="020F0502020204030204" pitchFamily="34" charset="0"/>
                <a:cs typeface="Arial" panose="020B0604020202020204" pitchFamily="34" charset="0"/>
              </a:rPr>
              <a:t>Brindar información clara,  veráz y actualizada sobre su historia de salud. </a:t>
            </a:r>
            <a:endParaRPr lang="es-MX" sz="14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600"/>
              <a:buFont typeface="Wingdings" panose="05000000000000000000" pitchFamily="2" charset="2"/>
              <a:buChar char=""/>
            </a:pPr>
            <a:r>
              <a:rPr lang="es-CO" sz="1400" dirty="0">
                <a:solidFill>
                  <a:srgbClr val="002060"/>
                </a:solidFill>
                <a:latin typeface="Arial" panose="020B0604020202020204" pitchFamily="34" charset="0"/>
                <a:ea typeface="Calibri" panose="020F0502020204030204" pitchFamily="34" charset="0"/>
                <a:cs typeface="Arial" panose="020B0604020202020204" pitchFamily="34" charset="0"/>
              </a:rPr>
              <a:t>Compromiso con el cuidado de la salud,  acatando los tratamientos e instrucciones que brinda el equipo de salud, tanto en la estancia hospitalaria como en casa. </a:t>
            </a:r>
            <a:endParaRPr lang="es-MX" sz="14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600"/>
              <a:buFont typeface="Wingdings" panose="05000000000000000000" pitchFamily="2" charset="2"/>
              <a:buChar char=""/>
            </a:pPr>
            <a:r>
              <a:rPr lang="es-CO" sz="1400" dirty="0">
                <a:solidFill>
                  <a:srgbClr val="002060"/>
                </a:solidFill>
                <a:latin typeface="Arial" panose="020B0604020202020204" pitchFamily="34" charset="0"/>
                <a:ea typeface="Calibri" panose="020F0502020204030204" pitchFamily="34" charset="0"/>
                <a:cs typeface="Arial" panose="020B0604020202020204" pitchFamily="34" charset="0"/>
              </a:rPr>
              <a:t>Asistiendo puntualmente a las citas programadas. </a:t>
            </a:r>
            <a:endParaRPr lang="es-MX" sz="14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600"/>
              <a:buFont typeface="Wingdings" panose="05000000000000000000" pitchFamily="2" charset="2"/>
              <a:buChar char=""/>
            </a:pPr>
            <a:r>
              <a:rPr lang="es-CO" sz="1400" dirty="0">
                <a:solidFill>
                  <a:srgbClr val="002060"/>
                </a:solidFill>
                <a:latin typeface="Arial" panose="020B0604020202020204" pitchFamily="34" charset="0"/>
                <a:ea typeface="Calibri" panose="020F0502020204030204" pitchFamily="34" charset="0"/>
                <a:cs typeface="Arial" panose="020B0604020202020204" pitchFamily="34" charset="0"/>
              </a:rPr>
              <a:t>Cuidando y utilizando correctamente las instalaciones y todo lo dispuesto para la atención. </a:t>
            </a:r>
            <a:endParaRPr lang="es-MX"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9" name="Imagen 8"/>
          <p:cNvPicPr>
            <a:picLocks noChangeAspect="1"/>
          </p:cNvPicPr>
          <p:nvPr/>
        </p:nvPicPr>
        <p:blipFill>
          <a:blip r:embed="rId5"/>
          <a:stretch>
            <a:fillRect/>
          </a:stretch>
        </p:blipFill>
        <p:spPr>
          <a:xfrm>
            <a:off x="7100887" y="951879"/>
            <a:ext cx="3462338" cy="2772629"/>
          </a:xfrm>
          <a:prstGeom prst="rect">
            <a:avLst/>
          </a:prstGeom>
        </p:spPr>
      </p:pic>
    </p:spTree>
    <p:extLst>
      <p:ext uri="{BB962C8B-B14F-4D97-AF65-F5344CB8AC3E}">
        <p14:creationId xmlns:p14="http://schemas.microsoft.com/office/powerpoint/2010/main" val="766711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5725"/>
            <a:ext cx="12192000" cy="6858000"/>
          </a:xfrm>
          <a:prstGeom prst="rect">
            <a:avLst/>
          </a:prstGeom>
        </p:spPr>
      </p:pic>
      <p:sp>
        <p:nvSpPr>
          <p:cNvPr id="10" name="Rectángulo 9"/>
          <p:cNvSpPr/>
          <p:nvPr/>
        </p:nvSpPr>
        <p:spPr>
          <a:xfrm>
            <a:off x="381001" y="314325"/>
            <a:ext cx="11468100" cy="2308324"/>
          </a:xfrm>
          <a:prstGeom prst="rect">
            <a:avLst/>
          </a:prstGeom>
        </p:spPr>
        <p:txBody>
          <a:bodyPr wrap="square">
            <a:spAutoFit/>
          </a:bodyPr>
          <a:lstStyle/>
          <a:p>
            <a:pPr algn="just">
              <a:spcAft>
                <a:spcPts val="0"/>
              </a:spcAft>
            </a:pPr>
            <a:r>
              <a:rPr lang="es-ES" b="1" dirty="0">
                <a:solidFill>
                  <a:srgbClr val="002060"/>
                </a:solidFill>
                <a:latin typeface="Arial" panose="020B0604020202020204" pitchFamily="34" charset="0"/>
                <a:ea typeface="Arial MT"/>
                <a:cs typeface="Arial MT"/>
              </a:rPr>
              <a:t>Apoyo espiritual y emocional</a:t>
            </a:r>
            <a:endParaRPr lang="es-MX" sz="1600" dirty="0">
              <a:solidFill>
                <a:srgbClr val="002060"/>
              </a:solidFill>
              <a:latin typeface="Arial MT"/>
              <a:ea typeface="Arial MT"/>
              <a:cs typeface="Arial MT"/>
            </a:endParaRPr>
          </a:p>
          <a:p>
            <a:pPr algn="just">
              <a:spcAft>
                <a:spcPts val="0"/>
              </a:spcAft>
            </a:pPr>
            <a:r>
              <a:rPr lang="es-ES" dirty="0">
                <a:solidFill>
                  <a:srgbClr val="002060"/>
                </a:solidFill>
                <a:latin typeface="Arial" panose="020B0604020202020204" pitchFamily="34" charset="0"/>
                <a:ea typeface="Arial MT"/>
                <a:cs typeface="Arial MT"/>
              </a:rPr>
              <a:t> </a:t>
            </a:r>
            <a:endParaRPr lang="es-MX" sz="1600" dirty="0">
              <a:solidFill>
                <a:srgbClr val="002060"/>
              </a:solidFill>
              <a:latin typeface="Arial MT"/>
              <a:ea typeface="Arial MT"/>
              <a:cs typeface="Arial MT"/>
            </a:endParaRPr>
          </a:p>
          <a:p>
            <a:pPr algn="just">
              <a:spcAft>
                <a:spcPts val="0"/>
              </a:spcAft>
            </a:pPr>
            <a:r>
              <a:rPr lang="es-ES" dirty="0">
                <a:solidFill>
                  <a:srgbClr val="002060"/>
                </a:solidFill>
                <a:latin typeface="Arial" panose="020B0604020202020204" pitchFamily="34" charset="0"/>
                <a:ea typeface="Arial MT"/>
                <a:cs typeface="Arial MT"/>
              </a:rPr>
              <a:t>En la enfermedad al establecer el diagnóstico y/o tratamiento sea curativo y/o paliativo, el paciente y su familia pueden experimentar rabia, dolor, negación, culpabilidad y finalmente la aceptación de la enfermedad. Todas estas emociones que experimentan son normales, pero pueden generar dificultades de adaptación, incertidumbre, miedo sobre el futuro y una pérdida de control de lo que tenían establecido. En Clínica las Lajas se  reconoce que la espiritualidad y emocionalidad repercute en el bienestar general de los pacientes en las diferentes etapas de su enfermedad y en especial al final de la vida.</a:t>
            </a:r>
            <a:endParaRPr lang="es-MX" sz="1600" dirty="0">
              <a:solidFill>
                <a:srgbClr val="002060"/>
              </a:solidFill>
              <a:effectLst/>
              <a:latin typeface="Arial MT"/>
              <a:ea typeface="Arial MT"/>
              <a:cs typeface="Arial MT"/>
            </a:endParaRPr>
          </a:p>
        </p:txBody>
      </p:sp>
      <p:pic>
        <p:nvPicPr>
          <p:cNvPr id="6" name="Imagen 5" descr="El apoyo de los amigos y la familia pesa mucho durante todo el proceso."/>
          <p:cNvPicPr/>
          <p:nvPr/>
        </p:nvPicPr>
        <p:blipFill>
          <a:blip r:embed="rId3">
            <a:extLst>
              <a:ext uri="{28A0092B-C50C-407E-A947-70E740481C1C}">
                <a14:useLocalDpi xmlns:a14="http://schemas.microsoft.com/office/drawing/2010/main" val="0"/>
              </a:ext>
            </a:extLst>
          </a:blip>
          <a:srcRect/>
          <a:stretch>
            <a:fillRect/>
          </a:stretch>
        </p:blipFill>
        <p:spPr bwMode="auto">
          <a:xfrm>
            <a:off x="890587" y="2846704"/>
            <a:ext cx="3167063" cy="24825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p:cNvPicPr/>
          <p:nvPr/>
        </p:nvPicPr>
        <p:blipFill>
          <a:blip r:embed="rId4">
            <a:extLst>
              <a:ext uri="{28A0092B-C50C-407E-A947-70E740481C1C}">
                <a14:useLocalDpi xmlns:a14="http://schemas.microsoft.com/office/drawing/2010/main" val="0"/>
              </a:ext>
            </a:extLst>
          </a:blip>
          <a:srcRect/>
          <a:stretch>
            <a:fillRect/>
          </a:stretch>
        </p:blipFill>
        <p:spPr bwMode="auto">
          <a:xfrm>
            <a:off x="7805737" y="2846704"/>
            <a:ext cx="3600450" cy="24825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Imagen 1"/>
          <p:cNvPicPr>
            <a:picLocks noChangeAspect="1"/>
          </p:cNvPicPr>
          <p:nvPr/>
        </p:nvPicPr>
        <p:blipFill>
          <a:blip r:embed="rId5"/>
          <a:stretch>
            <a:fillRect/>
          </a:stretch>
        </p:blipFill>
        <p:spPr>
          <a:xfrm>
            <a:off x="4294359" y="3011005"/>
            <a:ext cx="3144666" cy="1796952"/>
          </a:xfrm>
          <a:prstGeom prst="rect">
            <a:avLst/>
          </a:prstGeom>
          <a:ln>
            <a:noFill/>
          </a:ln>
          <a:effectLst>
            <a:softEdge rad="112500"/>
          </a:effectLst>
        </p:spPr>
      </p:pic>
    </p:spTree>
    <p:extLst>
      <p:ext uri="{BB962C8B-B14F-4D97-AF65-F5344CB8AC3E}">
        <p14:creationId xmlns:p14="http://schemas.microsoft.com/office/powerpoint/2010/main" val="3262605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ángulo 8"/>
          <p:cNvSpPr/>
          <p:nvPr/>
        </p:nvSpPr>
        <p:spPr>
          <a:xfrm>
            <a:off x="361950" y="1123949"/>
            <a:ext cx="6134099" cy="3046988"/>
          </a:xfrm>
          <a:prstGeom prst="rect">
            <a:avLst/>
          </a:prstGeom>
        </p:spPr>
        <p:txBody>
          <a:bodyPr wrap="square">
            <a:spAutoFit/>
          </a:bodyPr>
          <a:lstStyle/>
          <a:p>
            <a:pPr algn="just">
              <a:spcAft>
                <a:spcPts val="0"/>
              </a:spcAft>
            </a:pPr>
            <a:r>
              <a:rPr lang="es-ES" sz="2400" b="1" dirty="0" smtClean="0">
                <a:solidFill>
                  <a:srgbClr val="002060"/>
                </a:solidFill>
                <a:latin typeface="Arial" panose="020B0604020202020204" pitchFamily="34" charset="0"/>
                <a:ea typeface="Arial MT"/>
                <a:cs typeface="Arial MT"/>
              </a:rPr>
              <a:t>Atención Preferencial</a:t>
            </a:r>
          </a:p>
          <a:p>
            <a:pPr algn="just">
              <a:spcAft>
                <a:spcPts val="0"/>
              </a:spcAft>
            </a:pPr>
            <a:endParaRPr lang="es-ES" sz="2400" b="1" dirty="0">
              <a:solidFill>
                <a:srgbClr val="002060"/>
              </a:solidFill>
              <a:latin typeface="Arial" panose="020B0604020202020204" pitchFamily="34" charset="0"/>
              <a:ea typeface="Arial MT"/>
              <a:cs typeface="Arial MT"/>
            </a:endParaRPr>
          </a:p>
          <a:p>
            <a:pPr algn="just">
              <a:spcAft>
                <a:spcPts val="0"/>
              </a:spcAft>
            </a:pPr>
            <a:r>
              <a:rPr lang="es-ES" sz="2400" dirty="0" smtClean="0">
                <a:solidFill>
                  <a:srgbClr val="002060"/>
                </a:solidFill>
                <a:latin typeface="Arial" panose="020B0604020202020204" pitchFamily="34" charset="0"/>
                <a:ea typeface="Arial MT"/>
                <a:cs typeface="Arial MT"/>
              </a:rPr>
              <a:t>Hace referencia a la prioridad en la atención que se debe tener con: adultos mayores, niños menores de cinco años, personas en condición de discapacidad y mujeres gestantes.  </a:t>
            </a:r>
            <a:endParaRPr lang="es-MX" sz="2000" dirty="0">
              <a:solidFill>
                <a:srgbClr val="002060"/>
              </a:solidFill>
              <a:latin typeface="Arial MT"/>
              <a:ea typeface="Arial MT"/>
              <a:cs typeface="Arial MT"/>
            </a:endParaRPr>
          </a:p>
          <a:p>
            <a:pPr algn="just">
              <a:spcAft>
                <a:spcPts val="0"/>
              </a:spcAft>
            </a:pPr>
            <a:r>
              <a:rPr lang="es-ES" sz="2400" dirty="0">
                <a:solidFill>
                  <a:srgbClr val="002060"/>
                </a:solidFill>
                <a:latin typeface="Arial" panose="020B0604020202020204" pitchFamily="34" charset="0"/>
                <a:ea typeface="Arial MT"/>
                <a:cs typeface="Arial MT"/>
              </a:rPr>
              <a:t> </a:t>
            </a:r>
            <a:endParaRPr lang="es-MX" sz="2000" dirty="0">
              <a:solidFill>
                <a:srgbClr val="002060"/>
              </a:solidFill>
              <a:latin typeface="Arial MT"/>
              <a:ea typeface="Arial MT"/>
              <a:cs typeface="Arial MT"/>
            </a:endParaRPr>
          </a:p>
        </p:txBody>
      </p:sp>
      <p:pic>
        <p:nvPicPr>
          <p:cNvPr id="7" name="Imagen 6"/>
          <p:cNvPicPr>
            <a:picLocks noChangeAspect="1"/>
          </p:cNvPicPr>
          <p:nvPr/>
        </p:nvPicPr>
        <p:blipFill>
          <a:blip r:embed="rId3"/>
          <a:stretch>
            <a:fillRect/>
          </a:stretch>
        </p:blipFill>
        <p:spPr>
          <a:xfrm>
            <a:off x="6667501" y="1270486"/>
            <a:ext cx="5029308" cy="2520464"/>
          </a:xfrm>
          <a:prstGeom prst="rect">
            <a:avLst/>
          </a:prstGeom>
        </p:spPr>
      </p:pic>
    </p:spTree>
    <p:extLst>
      <p:ext uri="{BB962C8B-B14F-4D97-AF65-F5344CB8AC3E}">
        <p14:creationId xmlns:p14="http://schemas.microsoft.com/office/powerpoint/2010/main" val="3876564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CuadroTexto 1"/>
          <p:cNvSpPr txBox="1"/>
          <p:nvPr/>
        </p:nvSpPr>
        <p:spPr>
          <a:xfrm>
            <a:off x="669342" y="795972"/>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3" name="Rectángulo 2"/>
          <p:cNvSpPr/>
          <p:nvPr/>
        </p:nvSpPr>
        <p:spPr>
          <a:xfrm>
            <a:off x="1019175" y="704850"/>
            <a:ext cx="9984492" cy="5084084"/>
          </a:xfrm>
          <a:prstGeom prst="rect">
            <a:avLst/>
          </a:prstGeom>
          <a:solidFill>
            <a:schemeClr val="accent2">
              <a:lumMod val="20000"/>
              <a:lumOff val="80000"/>
            </a:schemeClr>
          </a:solidFill>
          <a:ln w="28575">
            <a:solidFill>
              <a:schemeClr val="accent2">
                <a:lumMod val="50000"/>
              </a:schemeClr>
            </a:solidFill>
          </a:ln>
        </p:spPr>
        <p:txBody>
          <a:bodyPr wrap="square">
            <a:spAutoFit/>
          </a:bodyPr>
          <a:lstStyle/>
          <a:p>
            <a:pPr algn="ctr">
              <a:lnSpc>
                <a:spcPct val="107000"/>
              </a:lnSpc>
              <a:spcAft>
                <a:spcPts val="800"/>
              </a:spcAft>
            </a:pPr>
            <a:endParaRPr lang="es-CO" sz="2000" b="1" dirty="0" smtClean="0">
              <a:solidFill>
                <a:srgbClr val="538135"/>
              </a:solidFill>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sz="2000" b="1" dirty="0">
                <a:solidFill>
                  <a:schemeClr val="accent2">
                    <a:lumMod val="50000"/>
                  </a:schemeClr>
                </a:solidFill>
                <a:latin typeface="Arial" panose="020B0604020202020204" pitchFamily="34" charset="0"/>
                <a:cs typeface="Arial" panose="020B0604020202020204" pitchFamily="34" charset="0"/>
              </a:rPr>
              <a:t>POLITICA DE ATENCION PREFERENCIAL</a:t>
            </a:r>
            <a:r>
              <a:rPr lang="es-ES" sz="2000" dirty="0">
                <a:solidFill>
                  <a:schemeClr val="accent2">
                    <a:lumMod val="50000"/>
                  </a:schemeClr>
                </a:solidFill>
                <a:latin typeface="Arial" panose="020B0604020202020204" pitchFamily="34" charset="0"/>
                <a:cs typeface="Arial" panose="020B0604020202020204" pitchFamily="34" charset="0"/>
              </a:rPr>
              <a:t>. </a:t>
            </a:r>
            <a:endParaRPr lang="es-ES" sz="2000" dirty="0" smtClean="0">
              <a:solidFill>
                <a:schemeClr val="accent2">
                  <a:lumMod val="50000"/>
                </a:schemeClr>
              </a:solidFill>
              <a:latin typeface="Arial" panose="020B0604020202020204" pitchFamily="34" charset="0"/>
              <a:cs typeface="Arial" panose="020B0604020202020204" pitchFamily="34" charset="0"/>
            </a:endParaRPr>
          </a:p>
          <a:p>
            <a:pPr algn="just">
              <a:lnSpc>
                <a:spcPct val="107000"/>
              </a:lnSpc>
              <a:spcAft>
                <a:spcPts val="800"/>
              </a:spcAft>
            </a:pPr>
            <a:endParaRPr lang="es-ES" sz="2000" dirty="0">
              <a:solidFill>
                <a:schemeClr val="accent2">
                  <a:lumMod val="50000"/>
                </a:schemeClr>
              </a:solidFill>
              <a:latin typeface="Arial" panose="020B0604020202020204" pitchFamily="34" charset="0"/>
              <a:cs typeface="Arial" panose="020B0604020202020204" pitchFamily="34" charset="0"/>
            </a:endParaRPr>
          </a:p>
          <a:p>
            <a:pPr algn="just">
              <a:lnSpc>
                <a:spcPct val="107000"/>
              </a:lnSpc>
              <a:spcAft>
                <a:spcPts val="800"/>
              </a:spcAft>
            </a:pPr>
            <a:r>
              <a:rPr lang="es-ES" sz="2000" dirty="0" smtClean="0">
                <a:solidFill>
                  <a:schemeClr val="accent2">
                    <a:lumMod val="50000"/>
                  </a:schemeClr>
                </a:solidFill>
                <a:latin typeface="Arial" panose="020B0604020202020204" pitchFamily="34" charset="0"/>
                <a:cs typeface="Arial" panose="020B0604020202020204" pitchFamily="34" charset="0"/>
              </a:rPr>
              <a:t>EL </a:t>
            </a:r>
            <a:r>
              <a:rPr lang="es-ES" sz="2000" dirty="0">
                <a:solidFill>
                  <a:schemeClr val="accent2">
                    <a:lumMod val="50000"/>
                  </a:schemeClr>
                </a:solidFill>
                <a:latin typeface="Arial" panose="020B0604020202020204" pitchFamily="34" charset="0"/>
                <a:cs typeface="Arial" panose="020B0604020202020204" pitchFamily="34" charset="0"/>
              </a:rPr>
              <a:t>Gerente y los Colaboradores de Clínica Las Lajas se comprometen a: garantizar de manera preferente los procesos de atención a poblaciones especiales como son: los niños y niñas menores de cinco años, mujeres gestantes, adultos mayores y personas en situación de discapacidad, promoviendo medidas para facilitar el acceso a la atención, fomentando el conocimiento por parte de todos los colaboradores de la institución del proceso de atención con prevalencia de derechos, dando cumplimiento al principio orientador de humanización del plan nacional del mejoramiento de la calidad en salud que responde a las necesidades de colaboradores, usuarios, familias, cuidadores y comunidad.</a:t>
            </a:r>
            <a:endParaRPr lang="es-MX" sz="2000" dirty="0">
              <a:solidFill>
                <a:schemeClr val="accent2">
                  <a:lumMod val="50000"/>
                </a:schemeClr>
              </a:solidFill>
              <a:latin typeface="Arial" panose="020B0604020202020204" pitchFamily="34" charset="0"/>
              <a:cs typeface="Arial" panose="020B0604020202020204" pitchFamily="34" charset="0"/>
            </a:endParaRPr>
          </a:p>
          <a:p>
            <a:pPr algn="just">
              <a:lnSpc>
                <a:spcPct val="107000"/>
              </a:lnSpc>
              <a:spcAft>
                <a:spcPts val="800"/>
              </a:spcAft>
            </a:pPr>
            <a:endParaRPr lang="es-CO" sz="1600" dirty="0">
              <a:solidFill>
                <a:srgbClr val="538135"/>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9073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ángulo 9"/>
          <p:cNvSpPr/>
          <p:nvPr/>
        </p:nvSpPr>
        <p:spPr>
          <a:xfrm>
            <a:off x="1476375" y="357991"/>
            <a:ext cx="9448800" cy="1631216"/>
          </a:xfrm>
          <a:prstGeom prst="rect">
            <a:avLst/>
          </a:prstGeom>
        </p:spPr>
        <p:txBody>
          <a:bodyPr wrap="square">
            <a:spAutoFit/>
          </a:bodyPr>
          <a:lstStyle/>
          <a:p>
            <a:pPr algn="just">
              <a:spcAft>
                <a:spcPts val="0"/>
              </a:spcAft>
            </a:pPr>
            <a:r>
              <a:rPr lang="es-ES" sz="2000" b="1" dirty="0" smtClean="0">
                <a:solidFill>
                  <a:srgbClr val="002060"/>
                </a:solidFill>
                <a:latin typeface="Arial" panose="020B0604020202020204" pitchFamily="34" charset="0"/>
                <a:ea typeface="Arial MT"/>
                <a:cs typeface="Arial MT"/>
              </a:rPr>
              <a:t>Atención con enfoque diferencial.</a:t>
            </a:r>
          </a:p>
          <a:p>
            <a:pPr algn="just">
              <a:spcAft>
                <a:spcPts val="0"/>
              </a:spcAft>
            </a:pPr>
            <a:endParaRPr lang="es-ES" sz="2000" b="1" dirty="0">
              <a:solidFill>
                <a:srgbClr val="002060"/>
              </a:solidFill>
              <a:latin typeface="Arial" panose="020B0604020202020204" pitchFamily="34" charset="0"/>
              <a:ea typeface="Arial MT"/>
              <a:cs typeface="Arial MT"/>
            </a:endParaRPr>
          </a:p>
          <a:p>
            <a:pPr algn="just">
              <a:spcAft>
                <a:spcPts val="0"/>
              </a:spcAft>
            </a:pPr>
            <a:r>
              <a:rPr lang="es-CO" sz="2000" dirty="0" smtClean="0">
                <a:solidFill>
                  <a:srgbClr val="002060"/>
                </a:solidFill>
                <a:latin typeface="Arial" panose="020B0604020202020204" pitchFamily="34" charset="0"/>
                <a:cs typeface="Arial" panose="020B0604020202020204" pitchFamily="34" charset="0"/>
              </a:rPr>
              <a:t>Permite </a:t>
            </a:r>
            <a:r>
              <a:rPr lang="es-CO" sz="2000" dirty="0">
                <a:solidFill>
                  <a:srgbClr val="002060"/>
                </a:solidFill>
                <a:latin typeface="Arial" panose="020B0604020202020204" pitchFamily="34" charset="0"/>
                <a:cs typeface="Arial" panose="020B0604020202020204" pitchFamily="34" charset="0"/>
              </a:rPr>
              <a:t>visibilizar, identificar y reconocer condiciones y situaciones particulares y colectivas de la desigualdad, fragilidad, vulnerabilidad, discriminación o exclusión de las personas o grupos humanos que son sujeto de especial protección </a:t>
            </a:r>
            <a:endParaRPr lang="es-MX" sz="2000" dirty="0">
              <a:solidFill>
                <a:srgbClr val="002060"/>
              </a:solidFill>
              <a:effectLst/>
              <a:latin typeface="Arial" panose="020B0604020202020204" pitchFamily="34" charset="0"/>
              <a:ea typeface="Arial MT"/>
              <a:cs typeface="Arial" panose="020B0604020202020204" pitchFamily="34" charset="0"/>
            </a:endParaRPr>
          </a:p>
        </p:txBody>
      </p:sp>
      <p:pic>
        <p:nvPicPr>
          <p:cNvPr id="6" name="Imagen 5"/>
          <p:cNvPicPr>
            <a:picLocks noChangeAspect="1"/>
          </p:cNvPicPr>
          <p:nvPr/>
        </p:nvPicPr>
        <p:blipFill rotWithShape="1">
          <a:blip r:embed="rId3"/>
          <a:srcRect l="13950" t="23611" r="14500" b="23334"/>
          <a:stretch/>
        </p:blipFill>
        <p:spPr>
          <a:xfrm>
            <a:off x="1819607" y="2124075"/>
            <a:ext cx="8772193" cy="3558391"/>
          </a:xfrm>
          <a:prstGeom prst="rect">
            <a:avLst/>
          </a:prstGeom>
        </p:spPr>
      </p:pic>
    </p:spTree>
    <p:extLst>
      <p:ext uri="{BB962C8B-B14F-4D97-AF65-F5344CB8AC3E}">
        <p14:creationId xmlns:p14="http://schemas.microsoft.com/office/powerpoint/2010/main" val="3476527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CuadroTexto 1"/>
          <p:cNvSpPr txBox="1"/>
          <p:nvPr/>
        </p:nvSpPr>
        <p:spPr>
          <a:xfrm>
            <a:off x="669342" y="795972"/>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3" name="Rectángulo 2"/>
          <p:cNvSpPr/>
          <p:nvPr/>
        </p:nvSpPr>
        <p:spPr>
          <a:xfrm>
            <a:off x="1019175" y="704850"/>
            <a:ext cx="9984492" cy="4722960"/>
          </a:xfrm>
          <a:prstGeom prst="rect">
            <a:avLst/>
          </a:prstGeom>
          <a:solidFill>
            <a:srgbClr val="E2CFF1"/>
          </a:solidFill>
          <a:ln>
            <a:solidFill>
              <a:srgbClr val="7030A0"/>
            </a:solidFill>
          </a:ln>
        </p:spPr>
        <p:txBody>
          <a:bodyPr wrap="square">
            <a:spAutoFit/>
          </a:bodyPr>
          <a:lstStyle/>
          <a:p>
            <a:pPr algn="ctr"/>
            <a:endParaRPr lang="es-CO" sz="2000" b="1" dirty="0" smtClean="0">
              <a:solidFill>
                <a:srgbClr val="7030A0"/>
              </a:solidFill>
              <a:latin typeface="Arial" panose="020B0604020202020204" pitchFamily="34" charset="0"/>
              <a:cs typeface="Arial" panose="020B0604020202020204" pitchFamily="34" charset="0"/>
            </a:endParaRPr>
          </a:p>
          <a:p>
            <a:pPr algn="ctr"/>
            <a:endParaRPr lang="es-CO" sz="2000" b="1" dirty="0">
              <a:solidFill>
                <a:srgbClr val="7030A0"/>
              </a:solidFill>
              <a:latin typeface="Arial" panose="020B0604020202020204" pitchFamily="34" charset="0"/>
              <a:cs typeface="Arial" panose="020B0604020202020204" pitchFamily="34" charset="0"/>
            </a:endParaRPr>
          </a:p>
          <a:p>
            <a:pPr algn="ctr"/>
            <a:r>
              <a:rPr lang="es-CO" sz="2000" b="1" dirty="0" smtClean="0">
                <a:solidFill>
                  <a:srgbClr val="7030A0"/>
                </a:solidFill>
                <a:latin typeface="Arial" panose="020B0604020202020204" pitchFamily="34" charset="0"/>
                <a:cs typeface="Arial" panose="020B0604020202020204" pitchFamily="34" charset="0"/>
              </a:rPr>
              <a:t>POLITICA </a:t>
            </a:r>
            <a:r>
              <a:rPr lang="es-CO" sz="2000" b="1" dirty="0">
                <a:solidFill>
                  <a:srgbClr val="7030A0"/>
                </a:solidFill>
                <a:latin typeface="Arial" panose="020B0604020202020204" pitchFamily="34" charset="0"/>
                <a:cs typeface="Arial" panose="020B0604020202020204" pitchFamily="34" charset="0"/>
              </a:rPr>
              <a:t>DE ATENCIÓN CON ENFOQUE </a:t>
            </a:r>
            <a:r>
              <a:rPr lang="es-CO" sz="2000" b="1" dirty="0" smtClean="0">
                <a:solidFill>
                  <a:srgbClr val="7030A0"/>
                </a:solidFill>
                <a:latin typeface="Arial" panose="020B0604020202020204" pitchFamily="34" charset="0"/>
                <a:cs typeface="Arial" panose="020B0604020202020204" pitchFamily="34" charset="0"/>
              </a:rPr>
              <a:t>DIFERENCIAL</a:t>
            </a:r>
          </a:p>
          <a:p>
            <a:pPr algn="just"/>
            <a:endParaRPr lang="es-CO" sz="2000" b="1" dirty="0">
              <a:solidFill>
                <a:srgbClr val="7030A0"/>
              </a:solidFill>
              <a:latin typeface="Arial" panose="020B0604020202020204" pitchFamily="34" charset="0"/>
              <a:cs typeface="Arial" panose="020B0604020202020204" pitchFamily="34" charset="0"/>
            </a:endParaRPr>
          </a:p>
          <a:p>
            <a:pPr algn="just"/>
            <a:r>
              <a:rPr lang="es-CO" sz="2000" dirty="0">
                <a:solidFill>
                  <a:srgbClr val="7030A0"/>
                </a:solidFill>
                <a:latin typeface="Arial" panose="020B0604020202020204" pitchFamily="34" charset="0"/>
                <a:cs typeface="Arial" panose="020B0604020202020204" pitchFamily="34" charset="0"/>
              </a:rPr>
              <a:t>El Gerente y los colaboradores de </a:t>
            </a:r>
            <a:r>
              <a:rPr lang="es-CO" sz="2000" i="1" dirty="0">
                <a:solidFill>
                  <a:srgbClr val="7030A0"/>
                </a:solidFill>
                <a:latin typeface="Arial" panose="020B0604020202020204" pitchFamily="34" charset="0"/>
                <a:cs typeface="Arial" panose="020B0604020202020204" pitchFamily="34" charset="0"/>
              </a:rPr>
              <a:t>CLÍNICA LAS LAJAS </a:t>
            </a:r>
            <a:r>
              <a:rPr lang="es-CO" sz="2000" i="1" dirty="0" smtClean="0">
                <a:solidFill>
                  <a:srgbClr val="7030A0"/>
                </a:solidFill>
                <a:latin typeface="Arial" panose="020B0604020202020204" pitchFamily="34" charset="0"/>
                <a:cs typeface="Arial" panose="020B0604020202020204" pitchFamily="34" charset="0"/>
              </a:rPr>
              <a:t>S.A.S </a:t>
            </a:r>
            <a:r>
              <a:rPr lang="es-CO" sz="2000" dirty="0" smtClean="0">
                <a:solidFill>
                  <a:srgbClr val="7030A0"/>
                </a:solidFill>
                <a:latin typeface="Arial" panose="020B0604020202020204" pitchFamily="34" charset="0"/>
                <a:cs typeface="Arial" panose="020B0604020202020204" pitchFamily="34" charset="0"/>
              </a:rPr>
              <a:t>reconocen </a:t>
            </a:r>
            <a:r>
              <a:rPr lang="es-CO" sz="2000" dirty="0">
                <a:solidFill>
                  <a:srgbClr val="7030A0"/>
                </a:solidFill>
                <a:latin typeface="Arial" panose="020B0604020202020204" pitchFamily="34" charset="0"/>
                <a:cs typeface="Arial" panose="020B0604020202020204" pitchFamily="34" charset="0"/>
              </a:rPr>
              <a:t>que existen poblaciones con características particulares </a:t>
            </a:r>
            <a:r>
              <a:rPr lang="es-CO" sz="2000" dirty="0" smtClean="0">
                <a:solidFill>
                  <a:srgbClr val="7030A0"/>
                </a:solidFill>
                <a:latin typeface="Arial" panose="020B0604020202020204" pitchFamily="34" charset="0"/>
                <a:cs typeface="Arial" panose="020B0604020202020204" pitchFamily="34" charset="0"/>
              </a:rPr>
              <a:t>en razón </a:t>
            </a:r>
            <a:r>
              <a:rPr lang="es-CO" sz="2000" dirty="0">
                <a:solidFill>
                  <a:srgbClr val="7030A0"/>
                </a:solidFill>
                <a:latin typeface="Arial" panose="020B0604020202020204" pitchFamily="34" charset="0"/>
                <a:cs typeface="Arial" panose="020B0604020202020204" pitchFamily="34" charset="0"/>
              </a:rPr>
              <a:t>de su edad, etnia, orientación sexual, situación de </a:t>
            </a:r>
            <a:r>
              <a:rPr lang="es-CO" sz="2000" dirty="0" smtClean="0">
                <a:solidFill>
                  <a:srgbClr val="7030A0"/>
                </a:solidFill>
                <a:latin typeface="Arial" panose="020B0604020202020204" pitchFamily="34" charset="0"/>
                <a:cs typeface="Arial" panose="020B0604020202020204" pitchFamily="34" charset="0"/>
              </a:rPr>
              <a:t>discapacidad y </a:t>
            </a:r>
            <a:r>
              <a:rPr lang="es-CO" sz="2000" dirty="0">
                <a:solidFill>
                  <a:srgbClr val="7030A0"/>
                </a:solidFill>
                <a:latin typeface="Arial" panose="020B0604020202020204" pitchFamily="34" charset="0"/>
                <a:cs typeface="Arial" panose="020B0604020202020204" pitchFamily="34" charset="0"/>
              </a:rPr>
              <a:t>condición de vulnerabilidad, por lo tanto se comprometen a </a:t>
            </a:r>
            <a:r>
              <a:rPr lang="es-CO" sz="2000" dirty="0" smtClean="0">
                <a:solidFill>
                  <a:srgbClr val="7030A0"/>
                </a:solidFill>
                <a:latin typeface="Arial" panose="020B0604020202020204" pitchFamily="34" charset="0"/>
                <a:cs typeface="Arial" panose="020B0604020202020204" pitchFamily="34" charset="0"/>
              </a:rPr>
              <a:t>garantizar una </a:t>
            </a:r>
            <a:r>
              <a:rPr lang="es-CO" sz="2000" dirty="0">
                <a:solidFill>
                  <a:srgbClr val="7030A0"/>
                </a:solidFill>
                <a:latin typeface="Arial" panose="020B0604020202020204" pitchFamily="34" charset="0"/>
                <a:cs typeface="Arial" panose="020B0604020202020204" pitchFamily="34" charset="0"/>
              </a:rPr>
              <a:t>atención integral, promoviendo medidas para facilitar el acceso a </a:t>
            </a:r>
            <a:r>
              <a:rPr lang="es-CO" sz="2000" dirty="0" smtClean="0">
                <a:solidFill>
                  <a:srgbClr val="7030A0"/>
                </a:solidFill>
                <a:latin typeface="Arial" panose="020B0604020202020204" pitchFamily="34" charset="0"/>
                <a:cs typeface="Arial" panose="020B0604020202020204" pitchFamily="34" charset="0"/>
              </a:rPr>
              <a:t>la atención</a:t>
            </a:r>
            <a:r>
              <a:rPr lang="es-CO" sz="2000" dirty="0">
                <a:solidFill>
                  <a:srgbClr val="7030A0"/>
                </a:solidFill>
                <a:latin typeface="Arial" panose="020B0604020202020204" pitchFamily="34" charset="0"/>
                <a:cs typeface="Arial" panose="020B0604020202020204" pitchFamily="34" charset="0"/>
              </a:rPr>
              <a:t>, fomentando el conocimiento por parte de todos </a:t>
            </a:r>
            <a:r>
              <a:rPr lang="es-CO" sz="2000" dirty="0" smtClean="0">
                <a:solidFill>
                  <a:srgbClr val="7030A0"/>
                </a:solidFill>
                <a:latin typeface="Arial" panose="020B0604020202020204" pitchFamily="34" charset="0"/>
                <a:cs typeface="Arial" panose="020B0604020202020204" pitchFamily="34" charset="0"/>
              </a:rPr>
              <a:t>los colaboradores </a:t>
            </a:r>
            <a:r>
              <a:rPr lang="es-CO" sz="2000" dirty="0">
                <a:solidFill>
                  <a:srgbClr val="7030A0"/>
                </a:solidFill>
                <a:latin typeface="Arial" panose="020B0604020202020204" pitchFamily="34" charset="0"/>
                <a:cs typeface="Arial" panose="020B0604020202020204" pitchFamily="34" charset="0"/>
              </a:rPr>
              <a:t>de la institución del proceso de atención con </a:t>
            </a:r>
            <a:r>
              <a:rPr lang="es-CO" sz="2000" dirty="0" smtClean="0">
                <a:solidFill>
                  <a:srgbClr val="7030A0"/>
                </a:solidFill>
                <a:latin typeface="Arial" panose="020B0604020202020204" pitchFamily="34" charset="0"/>
                <a:cs typeface="Arial" panose="020B0604020202020204" pitchFamily="34" charset="0"/>
              </a:rPr>
              <a:t>prevalencia de </a:t>
            </a:r>
            <a:r>
              <a:rPr lang="es-CO" sz="2000" dirty="0">
                <a:solidFill>
                  <a:srgbClr val="7030A0"/>
                </a:solidFill>
                <a:latin typeface="Arial" panose="020B0604020202020204" pitchFamily="34" charset="0"/>
                <a:cs typeface="Arial" panose="020B0604020202020204" pitchFamily="34" charset="0"/>
              </a:rPr>
              <a:t>derechos y enfoque diferencial, dando cumplimiento al </a:t>
            </a:r>
            <a:r>
              <a:rPr lang="es-CO" sz="2000" dirty="0" smtClean="0">
                <a:solidFill>
                  <a:srgbClr val="7030A0"/>
                </a:solidFill>
                <a:latin typeface="Arial" panose="020B0604020202020204" pitchFamily="34" charset="0"/>
                <a:cs typeface="Arial" panose="020B0604020202020204" pitchFamily="34" charset="0"/>
              </a:rPr>
              <a:t>principio orientador </a:t>
            </a:r>
            <a:r>
              <a:rPr lang="es-CO" sz="2000" dirty="0">
                <a:solidFill>
                  <a:srgbClr val="7030A0"/>
                </a:solidFill>
                <a:latin typeface="Arial" panose="020B0604020202020204" pitchFamily="34" charset="0"/>
                <a:cs typeface="Arial" panose="020B0604020202020204" pitchFamily="34" charset="0"/>
              </a:rPr>
              <a:t>de humanización del plan nacional del mejoramiento de </a:t>
            </a:r>
            <a:r>
              <a:rPr lang="es-CO" sz="2000" dirty="0" smtClean="0">
                <a:solidFill>
                  <a:srgbClr val="7030A0"/>
                </a:solidFill>
                <a:latin typeface="Arial" panose="020B0604020202020204" pitchFamily="34" charset="0"/>
                <a:cs typeface="Arial" panose="020B0604020202020204" pitchFamily="34" charset="0"/>
              </a:rPr>
              <a:t>la calidad </a:t>
            </a:r>
            <a:r>
              <a:rPr lang="es-CO" sz="2000" dirty="0">
                <a:solidFill>
                  <a:srgbClr val="7030A0"/>
                </a:solidFill>
                <a:latin typeface="Arial" panose="020B0604020202020204" pitchFamily="34" charset="0"/>
                <a:cs typeface="Arial" panose="020B0604020202020204" pitchFamily="34" charset="0"/>
              </a:rPr>
              <a:t>en salud que responde a las necesidades de los </a:t>
            </a:r>
            <a:r>
              <a:rPr lang="es-CO" sz="2000" dirty="0" smtClean="0">
                <a:solidFill>
                  <a:srgbClr val="7030A0"/>
                </a:solidFill>
                <a:latin typeface="Arial" panose="020B0604020202020204" pitchFamily="34" charset="0"/>
                <a:cs typeface="Arial" panose="020B0604020202020204" pitchFamily="34" charset="0"/>
              </a:rPr>
              <a:t>pacientes, usuarios</a:t>
            </a:r>
            <a:r>
              <a:rPr lang="es-CO" sz="2000" dirty="0">
                <a:solidFill>
                  <a:srgbClr val="7030A0"/>
                </a:solidFill>
                <a:latin typeface="Arial" panose="020B0604020202020204" pitchFamily="34" charset="0"/>
                <a:cs typeface="Arial" panose="020B0604020202020204" pitchFamily="34" charset="0"/>
              </a:rPr>
              <a:t>, familias, cuidadores, colaboradores y comunidad.</a:t>
            </a:r>
            <a:endParaRPr lang="es-CO" sz="2000" b="1" dirty="0" smtClean="0">
              <a:solidFill>
                <a:srgbClr val="7030A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s-CO" sz="1600" dirty="0">
              <a:solidFill>
                <a:srgbClr val="538135"/>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9106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CuadroTexto 1"/>
          <p:cNvSpPr txBox="1"/>
          <p:nvPr/>
        </p:nvSpPr>
        <p:spPr>
          <a:xfrm>
            <a:off x="1066799" y="200026"/>
            <a:ext cx="10515601" cy="6586418"/>
          </a:xfrm>
          <a:prstGeom prst="rect">
            <a:avLst/>
          </a:prstGeom>
          <a:noFill/>
        </p:spPr>
        <p:txBody>
          <a:bodyPr wrap="square" rtlCol="0">
            <a:spAutoFit/>
          </a:bodyPr>
          <a:lstStyle/>
          <a:p>
            <a:r>
              <a:rPr lang="es-CO" sz="2800" b="1" i="1" dirty="0">
                <a:solidFill>
                  <a:srgbClr val="002060"/>
                </a:solidFill>
                <a:latin typeface="Arial" panose="020B0604020202020204" pitchFamily="34" charset="0"/>
                <a:cs typeface="Arial" panose="020B0604020202020204" pitchFamily="34" charset="0"/>
              </a:rPr>
              <a:t>Ejemplos de </a:t>
            </a:r>
            <a:r>
              <a:rPr lang="es-CO" sz="2800" b="1" i="1" dirty="0" smtClean="0">
                <a:solidFill>
                  <a:srgbClr val="002060"/>
                </a:solidFill>
                <a:latin typeface="Arial" panose="020B0604020202020204" pitchFamily="34" charset="0"/>
                <a:cs typeface="Arial" panose="020B0604020202020204" pitchFamily="34" charset="0"/>
              </a:rPr>
              <a:t>humanización.</a:t>
            </a:r>
          </a:p>
          <a:p>
            <a:endParaRPr lang="es-CO" sz="2000" b="1" dirty="0">
              <a:solidFill>
                <a:srgbClr val="002060"/>
              </a:solidFill>
              <a:latin typeface="Arial" panose="020B0604020202020204" pitchFamily="34" charset="0"/>
              <a:cs typeface="Arial" panose="020B0604020202020204" pitchFamily="34" charset="0"/>
            </a:endParaRPr>
          </a:p>
          <a:p>
            <a:endParaRPr lang="es-CO" sz="2000" b="1"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s-CO" sz="2000" dirty="0">
                <a:solidFill>
                  <a:srgbClr val="002060"/>
                </a:solidFill>
                <a:latin typeface="Arial" panose="020B0604020202020204" pitchFamily="34" charset="0"/>
                <a:cs typeface="Arial" panose="020B0604020202020204" pitchFamily="34" charset="0"/>
              </a:rPr>
              <a:t>Un enfermero que muestra empatía con un paciente al preguntarle cómo se siente física y emocionalmente con la nueva medicación</a:t>
            </a:r>
            <a:r>
              <a:rPr lang="es-CO" sz="2000" dirty="0" smtClean="0">
                <a:solidFill>
                  <a:srgbClr val="002060"/>
                </a:solidFill>
                <a:latin typeface="Arial" panose="020B0604020202020204" pitchFamily="34" charset="0"/>
                <a:cs typeface="Arial" panose="020B0604020202020204" pitchFamily="34" charset="0"/>
              </a:rPr>
              <a:t>.</a:t>
            </a:r>
          </a:p>
          <a:p>
            <a:endParaRPr lang="es-CO" sz="20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Una </a:t>
            </a:r>
            <a:r>
              <a:rPr lang="es-CO" sz="2000" dirty="0">
                <a:solidFill>
                  <a:srgbClr val="002060"/>
                </a:solidFill>
                <a:latin typeface="Arial" panose="020B0604020202020204" pitchFamily="34" charset="0"/>
                <a:cs typeface="Arial" panose="020B0604020202020204" pitchFamily="34" charset="0"/>
              </a:rPr>
              <a:t>médica que respeta las creencias religiosas de un paciente</a:t>
            </a:r>
            <a:r>
              <a:rPr lang="es-CO" sz="2000" dirty="0" smtClean="0">
                <a:solidFill>
                  <a:srgbClr val="002060"/>
                </a:solidFill>
                <a:latin typeface="Arial" panose="020B0604020202020204" pitchFamily="34" charset="0"/>
                <a:cs typeface="Arial" panose="020B0604020202020204" pitchFamily="34" charset="0"/>
              </a:rPr>
              <a:t>.</a:t>
            </a:r>
          </a:p>
          <a:p>
            <a:endParaRPr lang="es-CO" sz="20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Un </a:t>
            </a:r>
            <a:r>
              <a:rPr lang="es-CO" sz="2000" dirty="0">
                <a:solidFill>
                  <a:srgbClr val="002060"/>
                </a:solidFill>
                <a:latin typeface="Arial" panose="020B0604020202020204" pitchFamily="34" charset="0"/>
                <a:cs typeface="Arial" panose="020B0604020202020204" pitchFamily="34" charset="0"/>
              </a:rPr>
              <a:t>hospital en el que la principal preocupación es que todos los pacientes obtengan el tratamiento que les corresponde</a:t>
            </a:r>
            <a:r>
              <a:rPr lang="es-CO" sz="2000" dirty="0" smtClean="0">
                <a:solidFill>
                  <a:srgbClr val="002060"/>
                </a:solidFill>
                <a:latin typeface="Arial" panose="020B0604020202020204" pitchFamily="34" charset="0"/>
                <a:cs typeface="Arial" panose="020B0604020202020204" pitchFamily="34" charset="0"/>
              </a:rPr>
              <a:t>.</a:t>
            </a:r>
          </a:p>
          <a:p>
            <a:pPr marL="342900" indent="-342900">
              <a:buFont typeface="Wingdings" panose="05000000000000000000" pitchFamily="2" charset="2"/>
              <a:buChar char="ü"/>
            </a:pPr>
            <a:endParaRPr lang="es-CO" sz="20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s-CO" sz="2000" dirty="0">
                <a:solidFill>
                  <a:srgbClr val="002060"/>
                </a:solidFill>
                <a:latin typeface="Arial" panose="020B0604020202020204" pitchFamily="34" charset="0"/>
                <a:cs typeface="Arial" panose="020B0604020202020204" pitchFamily="34" charset="0"/>
              </a:rPr>
              <a:t>Un equipo de médicos que llama al paciente por su nombre y no por un número</a:t>
            </a:r>
            <a:r>
              <a:rPr lang="es-CO" sz="2000" dirty="0" smtClean="0">
                <a:solidFill>
                  <a:srgbClr val="002060"/>
                </a:solidFill>
                <a:latin typeface="Arial" panose="020B0604020202020204" pitchFamily="34" charset="0"/>
                <a:cs typeface="Arial" panose="020B0604020202020204" pitchFamily="34" charset="0"/>
              </a:rPr>
              <a:t>.</a:t>
            </a:r>
          </a:p>
          <a:p>
            <a:endParaRPr lang="es-CO" sz="20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s-CO" sz="2000" dirty="0" smtClean="0">
                <a:solidFill>
                  <a:srgbClr val="002060"/>
                </a:solidFill>
                <a:latin typeface="Arial" panose="020B0604020202020204" pitchFamily="34" charset="0"/>
                <a:cs typeface="Arial" panose="020B0604020202020204" pitchFamily="34" charset="0"/>
              </a:rPr>
              <a:t>Un </a:t>
            </a:r>
            <a:r>
              <a:rPr lang="es-CO" sz="2000" dirty="0">
                <a:solidFill>
                  <a:srgbClr val="002060"/>
                </a:solidFill>
                <a:latin typeface="Arial" panose="020B0604020202020204" pitchFamily="34" charset="0"/>
                <a:cs typeface="Arial" panose="020B0604020202020204" pitchFamily="34" charset="0"/>
              </a:rPr>
              <a:t>odontólogo le consulta a su paciente si quiere o no utilizar anestesia en un procedimiento sencillo</a:t>
            </a:r>
            <a:r>
              <a:rPr lang="es-CO" sz="2000" dirty="0" smtClean="0">
                <a:solidFill>
                  <a:srgbClr val="002060"/>
                </a:solidFill>
                <a:latin typeface="Arial" panose="020B0604020202020204" pitchFamily="34" charset="0"/>
                <a:cs typeface="Arial" panose="020B0604020202020204" pitchFamily="34" charset="0"/>
              </a:rPr>
              <a:t>.</a:t>
            </a:r>
          </a:p>
          <a:p>
            <a:endParaRPr lang="es-CO" sz="20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s-CO" sz="2000" dirty="0">
                <a:solidFill>
                  <a:srgbClr val="002060"/>
                </a:solidFill>
                <a:latin typeface="Arial" panose="020B0604020202020204" pitchFamily="34" charset="0"/>
                <a:cs typeface="Arial" panose="020B0604020202020204" pitchFamily="34" charset="0"/>
              </a:rPr>
              <a:t>En un geriátrico, se extendió el horario de visitas para que los pacientes puedan pasar más tiempo con sus seres queridos.</a:t>
            </a:r>
          </a:p>
          <a:p>
            <a:r>
              <a:rPr lang="es-CO" dirty="0">
                <a:solidFill>
                  <a:srgbClr val="002060"/>
                </a:solidFill>
              </a:rPr>
              <a:t/>
            </a:r>
            <a:br>
              <a:rPr lang="es-CO" dirty="0">
                <a:solidFill>
                  <a:srgbClr val="002060"/>
                </a:solidFill>
              </a:rPr>
            </a:br>
            <a:r>
              <a:rPr lang="es-CO" dirty="0">
                <a:solidFill>
                  <a:srgbClr val="002060"/>
                </a:solidFill>
              </a:rPr>
              <a:t/>
            </a:r>
            <a:br>
              <a:rPr lang="es-CO" dirty="0">
                <a:solidFill>
                  <a:srgbClr val="002060"/>
                </a:solidFill>
              </a:rPr>
            </a:br>
            <a:endParaRPr lang="es-CO" dirty="0">
              <a:solidFill>
                <a:srgbClr val="002060"/>
              </a:solidFill>
            </a:endParaRPr>
          </a:p>
        </p:txBody>
      </p:sp>
    </p:spTree>
    <p:extLst>
      <p:ext uri="{BB962C8B-B14F-4D97-AF65-F5344CB8AC3E}">
        <p14:creationId xmlns:p14="http://schemas.microsoft.com/office/powerpoint/2010/main" val="1095511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C72E04BA-2948-4728-B557-3DC7106FCC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557"/>
            <a:ext cx="12192000" cy="6920917"/>
          </a:xfrm>
          <a:prstGeom prst="rect">
            <a:avLst/>
          </a:prstGeom>
        </p:spPr>
      </p:pic>
    </p:spTree>
    <p:extLst>
      <p:ext uri="{BB962C8B-B14F-4D97-AF65-F5344CB8AC3E}">
        <p14:creationId xmlns:p14="http://schemas.microsoft.com/office/powerpoint/2010/main" val="8931333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1490</TotalTime>
  <Words>2035</Words>
  <Application>Microsoft Office PowerPoint</Application>
  <PresentationFormat>Panorámica</PresentationFormat>
  <Paragraphs>280</Paragraphs>
  <Slides>28</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28</vt:i4>
      </vt:variant>
    </vt:vector>
  </HeadingPairs>
  <TitlesOfParts>
    <vt:vector size="38" baseType="lpstr">
      <vt:lpstr>Aharoni</vt:lpstr>
      <vt:lpstr>Arial</vt:lpstr>
      <vt:lpstr>Arial MT</vt:lpstr>
      <vt:lpstr>Calibri</vt:lpstr>
      <vt:lpstr>Calibri Light</vt:lpstr>
      <vt:lpstr>Gabriola</vt:lpstr>
      <vt:lpstr>MV Boli</vt:lpstr>
      <vt:lpstr>Times New Roman</vt:lpstr>
      <vt:lpstr>Wingdings</vt:lpstr>
      <vt:lpstr>Tema de Office</vt:lpstr>
      <vt:lpstr>Presentación de PowerPoint</vt:lpstr>
      <vt:lpstr> ATENCION HUMANIZADA EN SALUD   Febrero de 2023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LAJAS</cp:lastModifiedBy>
  <cp:revision>55</cp:revision>
  <dcterms:created xsi:type="dcterms:W3CDTF">2022-03-15T22:25:29Z</dcterms:created>
  <dcterms:modified xsi:type="dcterms:W3CDTF">2023-02-15T21:28:53Z</dcterms:modified>
</cp:coreProperties>
</file>